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38"/>
  </p:notesMasterIdLst>
  <p:sldIdLst>
    <p:sldId id="399" r:id="rId2"/>
    <p:sldId id="256" r:id="rId3"/>
    <p:sldId id="257" r:id="rId4"/>
    <p:sldId id="389" r:id="rId5"/>
    <p:sldId id="393" r:id="rId6"/>
    <p:sldId id="404" r:id="rId7"/>
    <p:sldId id="403" r:id="rId8"/>
    <p:sldId id="434" r:id="rId9"/>
    <p:sldId id="406" r:id="rId10"/>
    <p:sldId id="408" r:id="rId11"/>
    <p:sldId id="409" r:id="rId12"/>
    <p:sldId id="435" r:id="rId13"/>
    <p:sldId id="410" r:id="rId14"/>
    <p:sldId id="437" r:id="rId15"/>
    <p:sldId id="411" r:id="rId16"/>
    <p:sldId id="438" r:id="rId17"/>
    <p:sldId id="412" r:id="rId18"/>
    <p:sldId id="413" r:id="rId19"/>
    <p:sldId id="414" r:id="rId20"/>
    <p:sldId id="415" r:id="rId21"/>
    <p:sldId id="416" r:id="rId22"/>
    <p:sldId id="417" r:id="rId23"/>
    <p:sldId id="418" r:id="rId24"/>
    <p:sldId id="419" r:id="rId25"/>
    <p:sldId id="420" r:id="rId26"/>
    <p:sldId id="421" r:id="rId27"/>
    <p:sldId id="422" r:id="rId28"/>
    <p:sldId id="423" r:id="rId29"/>
    <p:sldId id="424" r:id="rId30"/>
    <p:sldId id="425" r:id="rId31"/>
    <p:sldId id="426" r:id="rId32"/>
    <p:sldId id="427" r:id="rId33"/>
    <p:sldId id="428" r:id="rId34"/>
    <p:sldId id="439" r:id="rId35"/>
    <p:sldId id="440" r:id="rId36"/>
    <p:sldId id="407"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5E69"/>
    <a:srgbClr val="FF7C80"/>
    <a:srgbClr val="E57EE8"/>
    <a:srgbClr val="FFFF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نمط ذو نسُق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F07304D-2904-4E8B-BAED-A07639300545}" type="datetimeFigureOut">
              <a:rPr lang="ar-IQ" smtClean="0"/>
              <a:t>07/09/1438</a:t>
            </a:fld>
            <a:endParaRPr lang="ar-IQ"/>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054A854-60DD-4C41-8EFF-AC0A807E9077}" type="slidenum">
              <a:rPr lang="ar-IQ" smtClean="0"/>
              <a:t>‹#›</a:t>
            </a:fld>
            <a:endParaRPr lang="ar-IQ"/>
          </a:p>
        </p:txBody>
      </p:sp>
    </p:spTree>
    <p:extLst>
      <p:ext uri="{BB962C8B-B14F-4D97-AF65-F5344CB8AC3E}">
        <p14:creationId xmlns:p14="http://schemas.microsoft.com/office/powerpoint/2010/main" val="35639744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054A854-60DD-4C41-8EFF-AC0A807E9077}" type="slidenum">
              <a:rPr lang="ar-IQ" smtClean="0"/>
              <a:t>12</a:t>
            </a:fld>
            <a:endParaRPr lang="ar-IQ"/>
          </a:p>
        </p:txBody>
      </p:sp>
    </p:spTree>
    <p:extLst>
      <p:ext uri="{BB962C8B-B14F-4D97-AF65-F5344CB8AC3E}">
        <p14:creationId xmlns:p14="http://schemas.microsoft.com/office/powerpoint/2010/main" val="3059140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1866E31-3473-4BE1-837B-E48715C4E3BF}" type="datetimeFigureOut">
              <a:rPr lang="ar-IQ" smtClean="0"/>
              <a:t>07/09/1438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7693F9-3E80-46E1-891D-F334DAE9CF9B}"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1866E31-3473-4BE1-837B-E48715C4E3BF}" type="datetimeFigureOut">
              <a:rPr lang="ar-IQ" smtClean="0"/>
              <a:t>07/09/1438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7693F9-3E80-46E1-891D-F334DAE9CF9B}"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1866E31-3473-4BE1-837B-E48715C4E3BF}" type="datetimeFigureOut">
              <a:rPr lang="ar-IQ" smtClean="0"/>
              <a:t>07/09/1438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7693F9-3E80-46E1-891D-F334DAE9CF9B}"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1866E31-3473-4BE1-837B-E48715C4E3BF}" type="datetimeFigureOut">
              <a:rPr lang="ar-IQ" smtClean="0"/>
              <a:t>07/09/1438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7693F9-3E80-46E1-891D-F334DAE9CF9B}"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1866E31-3473-4BE1-837B-E48715C4E3BF}" type="datetimeFigureOut">
              <a:rPr lang="ar-IQ" smtClean="0"/>
              <a:t>07/09/1438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7693F9-3E80-46E1-891D-F334DAE9CF9B}"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51866E31-3473-4BE1-837B-E48715C4E3BF}" type="datetimeFigureOut">
              <a:rPr lang="ar-IQ" smtClean="0"/>
              <a:t>07/09/1438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7693F9-3E80-46E1-891D-F334DAE9CF9B}"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1866E31-3473-4BE1-837B-E48715C4E3BF}" type="datetimeFigureOut">
              <a:rPr lang="ar-IQ" smtClean="0"/>
              <a:t>07/09/1438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7693F9-3E80-46E1-891D-F334DAE9CF9B}"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1866E31-3473-4BE1-837B-E48715C4E3BF}" type="datetimeFigureOut">
              <a:rPr lang="ar-IQ" smtClean="0"/>
              <a:t>07/09/1438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7693F9-3E80-46E1-891D-F334DAE9CF9B}"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1866E31-3473-4BE1-837B-E48715C4E3BF}" type="datetimeFigureOut">
              <a:rPr lang="ar-IQ" smtClean="0"/>
              <a:t>07/09/1438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7693F9-3E80-46E1-891D-F334DAE9CF9B}"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1866E31-3473-4BE1-837B-E48715C4E3BF}" type="datetimeFigureOut">
              <a:rPr lang="ar-IQ" smtClean="0"/>
              <a:t>07/09/1438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7693F9-3E80-46E1-891D-F334DAE9CF9B}"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1866E31-3473-4BE1-837B-E48715C4E3BF}" type="datetimeFigureOut">
              <a:rPr lang="ar-IQ" smtClean="0"/>
              <a:t>07/09/1438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7693F9-3E80-46E1-891D-F334DAE9CF9B}"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1866E31-3473-4BE1-837B-E48715C4E3BF}" type="datetimeFigureOut">
              <a:rPr lang="ar-IQ" smtClean="0"/>
              <a:t>07/09/1438</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87693F9-3E80-46E1-891D-F334DAE9CF9B}"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2132856"/>
            <a:ext cx="6264696" cy="3416320"/>
          </a:xfrm>
          <a:prstGeom prst="rect">
            <a:avLst/>
          </a:prstGeom>
        </p:spPr>
        <p:txBody>
          <a:bodyPr wrap="square">
            <a:spAutoFit/>
          </a:bodyPr>
          <a:lstStyle/>
          <a:p>
            <a:pPr algn="ctr"/>
            <a:r>
              <a:rPr lang="ar-IQ" sz="3600" dirty="0">
                <a:latin typeface="Times New Roman" panose="02020603050405020304" pitchFamily="18" charset="0"/>
                <a:ea typeface="Times New Roman" panose="02020603050405020304" pitchFamily="18" charset="0"/>
                <a:cs typeface="Diwani Letter" panose="02010400000000000000" pitchFamily="2" charset="-78"/>
              </a:rPr>
              <a:t>﴿﴿ </a:t>
            </a:r>
            <a:r>
              <a:rPr lang="ar-IQ" sz="3600" b="1" dirty="0" err="1">
                <a:latin typeface="Times New Roman" panose="02020603050405020304" pitchFamily="18" charset="0"/>
                <a:ea typeface="Times New Roman" panose="02020603050405020304" pitchFamily="18" charset="0"/>
                <a:cs typeface="Diwani Letter" panose="02010400000000000000" pitchFamily="2" charset="-78"/>
              </a:rPr>
              <a:t>وَءَايَةٌ</a:t>
            </a:r>
            <a:r>
              <a:rPr lang="ar-IQ" sz="3600" b="1" dirty="0">
                <a:latin typeface="Times New Roman" panose="02020603050405020304" pitchFamily="18" charset="0"/>
                <a:ea typeface="Times New Roman" panose="02020603050405020304" pitchFamily="18" charset="0"/>
                <a:cs typeface="Diwani Letter" panose="02010400000000000000" pitchFamily="2" charset="-78"/>
              </a:rPr>
              <a:t> لَهُمُ الأرضُ الَمَيتَةُ أحيَيّنهَا وأخرَجنَا مِنهَا حَبّاً فَمِنهُ يَأكُلُونَ</a:t>
            </a:r>
            <a:r>
              <a:rPr lang="ar-IQ" sz="3600" dirty="0">
                <a:latin typeface="Times New Roman" panose="02020603050405020304" pitchFamily="18" charset="0"/>
                <a:ea typeface="Times New Roman" panose="02020603050405020304" pitchFamily="18" charset="0"/>
                <a:cs typeface="Diwani Letter" panose="02010400000000000000" pitchFamily="2" charset="-78"/>
              </a:rPr>
              <a:t> ﴾﴾</a:t>
            </a:r>
            <a:endParaRPr lang="en-US" sz="3600" dirty="0">
              <a:latin typeface="Times New Roman" panose="02020603050405020304" pitchFamily="18" charset="0"/>
              <a:ea typeface="Times New Roman" panose="02020603050405020304" pitchFamily="18" charset="0"/>
              <a:cs typeface="Diwani Letter" panose="02010400000000000000" pitchFamily="2" charset="-78"/>
            </a:endParaRPr>
          </a:p>
          <a:p>
            <a:pPr algn="just"/>
            <a:r>
              <a:rPr lang="ar-IQ" sz="3600" dirty="0">
                <a:latin typeface="Times New Roman" panose="02020603050405020304" pitchFamily="18" charset="0"/>
                <a:ea typeface="Times New Roman" panose="02020603050405020304" pitchFamily="18" charset="0"/>
                <a:cs typeface="Diwani Letter" panose="02010400000000000000" pitchFamily="2" charset="-78"/>
              </a:rPr>
              <a:t>                                                 </a:t>
            </a:r>
            <a:endParaRPr lang="en-US" sz="3600" dirty="0">
              <a:latin typeface="Times New Roman" panose="02020603050405020304" pitchFamily="18" charset="0"/>
              <a:ea typeface="Times New Roman" panose="02020603050405020304" pitchFamily="18" charset="0"/>
              <a:cs typeface="Diwani Letter" panose="02010400000000000000" pitchFamily="2" charset="-78"/>
            </a:endParaRPr>
          </a:p>
          <a:p>
            <a:pPr algn="just"/>
            <a:r>
              <a:rPr lang="ar-IQ" sz="3600" dirty="0">
                <a:latin typeface="Times New Roman" panose="02020603050405020304" pitchFamily="18" charset="0"/>
                <a:ea typeface="Times New Roman" panose="02020603050405020304" pitchFamily="18" charset="0"/>
                <a:cs typeface="Diwani Letter" panose="02010400000000000000" pitchFamily="2" charset="-78"/>
              </a:rPr>
              <a:t>                                                   </a:t>
            </a:r>
            <a:r>
              <a:rPr lang="ar-IQ" sz="3600" b="1" dirty="0">
                <a:latin typeface="Times New Roman" panose="02020603050405020304" pitchFamily="18" charset="0"/>
                <a:ea typeface="Times New Roman" panose="02020603050405020304" pitchFamily="18" charset="0"/>
                <a:cs typeface="Diwani Letter" panose="02010400000000000000" pitchFamily="2" charset="-78"/>
              </a:rPr>
              <a:t>         صدق الله العظيم</a:t>
            </a:r>
            <a:endParaRPr lang="en-US" sz="3600" dirty="0">
              <a:latin typeface="Times New Roman" panose="02020603050405020304" pitchFamily="18" charset="0"/>
              <a:ea typeface="Times New Roman" panose="02020603050405020304" pitchFamily="18" charset="0"/>
              <a:cs typeface="Diwani Letter" panose="02010400000000000000" pitchFamily="2" charset="-78"/>
            </a:endParaRPr>
          </a:p>
          <a:p>
            <a:pPr algn="just"/>
            <a:r>
              <a:rPr lang="ar-IQ" sz="3600" dirty="0">
                <a:latin typeface="Times New Roman" panose="02020603050405020304" pitchFamily="18" charset="0"/>
                <a:ea typeface="Times New Roman" panose="02020603050405020304" pitchFamily="18" charset="0"/>
                <a:cs typeface="Diwani Letter" panose="02010400000000000000" pitchFamily="2" charset="-78"/>
              </a:rPr>
              <a:t>                                                         سُورة </a:t>
            </a:r>
            <a:r>
              <a:rPr lang="ar-IQ" sz="3600" dirty="0" err="1" smtClean="0">
                <a:latin typeface="Times New Roman" panose="02020603050405020304" pitchFamily="18" charset="0"/>
                <a:ea typeface="Times New Roman" panose="02020603050405020304" pitchFamily="18" charset="0"/>
                <a:cs typeface="Diwani Letter" panose="02010400000000000000" pitchFamily="2" charset="-78"/>
              </a:rPr>
              <a:t>يس</a:t>
            </a:r>
            <a:r>
              <a:rPr lang="ar-IQ" sz="3600" dirty="0" smtClean="0">
                <a:latin typeface="Times New Roman" panose="02020603050405020304" pitchFamily="18" charset="0"/>
                <a:ea typeface="Times New Roman" panose="02020603050405020304" pitchFamily="18" charset="0"/>
                <a:cs typeface="Diwani Letter" panose="02010400000000000000" pitchFamily="2" charset="-78"/>
              </a:rPr>
              <a:t> </a:t>
            </a:r>
            <a:r>
              <a:rPr lang="ar-IQ" sz="3600" dirty="0">
                <a:latin typeface="Times New Roman" panose="02020603050405020304" pitchFamily="18" charset="0"/>
                <a:ea typeface="Times New Roman" panose="02020603050405020304" pitchFamily="18" charset="0"/>
                <a:cs typeface="Diwani Letter" panose="02010400000000000000" pitchFamily="2" charset="-78"/>
              </a:rPr>
              <a:t>(الاية:33</a:t>
            </a:r>
            <a:r>
              <a:rPr lang="en-US" sz="3600" dirty="0">
                <a:latin typeface="Times New Roman" panose="02020603050405020304" pitchFamily="18" charset="0"/>
                <a:ea typeface="Times New Roman" panose="02020603050405020304" pitchFamily="18" charset="0"/>
                <a:cs typeface="Diwani Letter" panose="02010400000000000000" pitchFamily="2" charset="-78"/>
              </a:rPr>
              <a:t>(</a:t>
            </a:r>
          </a:p>
          <a:p>
            <a:pPr algn="just"/>
            <a:r>
              <a:rPr lang="ar-IQ" sz="3600" dirty="0">
                <a:latin typeface="Times New Roman" panose="02020603050405020304" pitchFamily="18" charset="0"/>
                <a:ea typeface="Times New Roman" panose="02020603050405020304" pitchFamily="18" charset="0"/>
                <a:cs typeface="Diwani Letter" panose="02010400000000000000" pitchFamily="2" charset="-78"/>
              </a:rPr>
              <a:t>                                                     </a:t>
            </a:r>
            <a:endParaRPr lang="en-US" sz="3600" dirty="0">
              <a:latin typeface="Times New Roman" panose="02020603050405020304" pitchFamily="18" charset="0"/>
              <a:ea typeface="Times New Roman" panose="02020603050405020304" pitchFamily="18" charset="0"/>
              <a:cs typeface="Diwani Letter" panose="02010400000000000000" pitchFamily="2" charset="-78"/>
            </a:endParaRPr>
          </a:p>
        </p:txBody>
      </p:sp>
      <p:sp>
        <p:nvSpPr>
          <p:cNvPr id="3" name="مربع نص 2"/>
          <p:cNvSpPr txBox="1"/>
          <p:nvPr/>
        </p:nvSpPr>
        <p:spPr>
          <a:xfrm>
            <a:off x="1763688" y="908720"/>
            <a:ext cx="6120680" cy="523220"/>
          </a:xfrm>
          <a:prstGeom prst="rect">
            <a:avLst/>
          </a:prstGeom>
          <a:noFill/>
        </p:spPr>
        <p:txBody>
          <a:bodyPr wrap="square" rtlCol="1">
            <a:spAutoFit/>
          </a:bodyPr>
          <a:lstStyle/>
          <a:p>
            <a:pPr algn="ctr"/>
            <a:r>
              <a:rPr lang="ar-IQ" sz="2800" dirty="0" smtClean="0">
                <a:cs typeface="Diwani Bent" panose="02010400000000000000" pitchFamily="2" charset="-78"/>
              </a:rPr>
              <a:t>بسم الله الرحمن الرحيم</a:t>
            </a:r>
            <a:endParaRPr lang="ar-IQ" sz="2800" dirty="0">
              <a:cs typeface="Diwani Bent" panose="02010400000000000000" pitchFamily="2" charset="-78"/>
            </a:endParaRPr>
          </a:p>
        </p:txBody>
      </p:sp>
    </p:spTree>
    <p:extLst>
      <p:ext uri="{BB962C8B-B14F-4D97-AF65-F5344CB8AC3E}">
        <p14:creationId xmlns:p14="http://schemas.microsoft.com/office/powerpoint/2010/main" val="335706224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44207" y="947629"/>
            <a:ext cx="2246825" cy="720080"/>
          </a:xfrm>
        </p:spPr>
        <p:txBody>
          <a:bodyPr>
            <a:noAutofit/>
          </a:bodyPr>
          <a:lstStyle/>
          <a:p>
            <a:r>
              <a:rPr lang="ar-IQ" sz="2400" b="1" dirty="0" smtClean="0">
                <a:solidFill>
                  <a:schemeClr val="tx1"/>
                </a:solidFill>
              </a:rPr>
              <a:t>- </a:t>
            </a:r>
            <a:r>
              <a:rPr lang="ar-IQ" sz="2400" b="1" dirty="0" smtClean="0">
                <a:solidFill>
                  <a:srgbClr val="FF0000"/>
                </a:solidFill>
              </a:rPr>
              <a:t>الصفات المدروسة</a:t>
            </a:r>
            <a:br>
              <a:rPr lang="ar-IQ" sz="2400" b="1" dirty="0" smtClean="0">
                <a:solidFill>
                  <a:srgbClr val="FF0000"/>
                </a:solidFill>
              </a:rPr>
            </a:br>
            <a:r>
              <a:rPr lang="ar-IQ" sz="2400" b="1" dirty="0" smtClean="0">
                <a:solidFill>
                  <a:schemeClr val="tx1"/>
                </a:solidFill>
              </a:rPr>
              <a:t>1-صفات النمو</a:t>
            </a:r>
            <a:endParaRPr lang="ar-IQ" sz="2400" b="1" dirty="0">
              <a:solidFill>
                <a:schemeClr val="tx1"/>
              </a:solidFill>
            </a:endParaRPr>
          </a:p>
        </p:txBody>
      </p:sp>
      <p:sp>
        <p:nvSpPr>
          <p:cNvPr id="4" name="عنصر نائب للمحتوى 3"/>
          <p:cNvSpPr>
            <a:spLocks noGrp="1"/>
          </p:cNvSpPr>
          <p:nvPr>
            <p:ph idx="1"/>
          </p:nvPr>
        </p:nvSpPr>
        <p:spPr>
          <a:xfrm>
            <a:off x="5580112" y="2498706"/>
            <a:ext cx="3024336" cy="3627457"/>
          </a:xfrm>
        </p:spPr>
        <p:txBody>
          <a:bodyPr>
            <a:normAutofit lnSpcReduction="10000"/>
          </a:bodyPr>
          <a:lstStyle/>
          <a:p>
            <a:pPr algn="r">
              <a:lnSpc>
                <a:spcPct val="150000"/>
              </a:lnSpc>
            </a:pPr>
            <a:r>
              <a:rPr lang="ar-IQ" b="1" dirty="0">
                <a:solidFill>
                  <a:schemeClr val="tx1"/>
                </a:solidFill>
              </a:rPr>
              <a:t>1 </a:t>
            </a:r>
            <a:r>
              <a:rPr lang="ar-IQ" b="1" dirty="0" smtClean="0">
                <a:solidFill>
                  <a:schemeClr val="tx1"/>
                </a:solidFill>
              </a:rPr>
              <a:t>ارتفاع </a:t>
            </a:r>
            <a:r>
              <a:rPr lang="ar-IQ" b="1" dirty="0">
                <a:solidFill>
                  <a:schemeClr val="tx1"/>
                </a:solidFill>
              </a:rPr>
              <a:t>النبات (سم)</a:t>
            </a:r>
            <a:endParaRPr lang="en-US" dirty="0">
              <a:solidFill>
                <a:schemeClr val="tx1"/>
              </a:solidFill>
            </a:endParaRPr>
          </a:p>
          <a:p>
            <a:pPr algn="r">
              <a:lnSpc>
                <a:spcPct val="150000"/>
              </a:lnSpc>
            </a:pPr>
            <a:r>
              <a:rPr lang="ar-IQ" b="1" dirty="0">
                <a:solidFill>
                  <a:schemeClr val="tx1"/>
                </a:solidFill>
              </a:rPr>
              <a:t>2 قطر الساق (سم) </a:t>
            </a:r>
            <a:endParaRPr lang="en-US" b="1" dirty="0" smtClean="0">
              <a:solidFill>
                <a:schemeClr val="tx1"/>
              </a:solidFill>
            </a:endParaRPr>
          </a:p>
          <a:p>
            <a:pPr algn="r">
              <a:lnSpc>
                <a:spcPct val="150000"/>
              </a:lnSpc>
            </a:pPr>
            <a:r>
              <a:rPr lang="ar-IQ" b="1" dirty="0">
                <a:solidFill>
                  <a:schemeClr val="tx1"/>
                </a:solidFill>
              </a:rPr>
              <a:t>3 عدد </a:t>
            </a:r>
            <a:r>
              <a:rPr lang="ar-IQ" b="1" dirty="0" smtClean="0">
                <a:solidFill>
                  <a:schemeClr val="tx1"/>
                </a:solidFill>
              </a:rPr>
              <a:t>الأوراق.نبات</a:t>
            </a:r>
            <a:r>
              <a:rPr lang="ar-IQ" b="1" baseline="30000" dirty="0" smtClean="0">
                <a:solidFill>
                  <a:schemeClr val="tx1"/>
                </a:solidFill>
              </a:rPr>
              <a:t>-1</a:t>
            </a:r>
            <a:endParaRPr lang="en-US" b="1" baseline="30000" dirty="0" smtClean="0">
              <a:solidFill>
                <a:schemeClr val="tx1"/>
              </a:solidFill>
            </a:endParaRPr>
          </a:p>
          <a:p>
            <a:pPr algn="r">
              <a:lnSpc>
                <a:spcPct val="150000"/>
              </a:lnSpc>
            </a:pPr>
            <a:r>
              <a:rPr lang="ar-IQ" b="1" dirty="0">
                <a:solidFill>
                  <a:schemeClr val="tx1"/>
                </a:solidFill>
              </a:rPr>
              <a:t>4 المساحة الورقية (سم</a:t>
            </a:r>
            <a:r>
              <a:rPr lang="ar-IQ" b="1" baseline="30000" dirty="0">
                <a:solidFill>
                  <a:schemeClr val="tx1"/>
                </a:solidFill>
              </a:rPr>
              <a:t>2</a:t>
            </a:r>
            <a:r>
              <a:rPr lang="ar-IQ" b="1" dirty="0" smtClean="0">
                <a:solidFill>
                  <a:schemeClr val="tx1"/>
                </a:solidFill>
              </a:rPr>
              <a:t>)</a:t>
            </a:r>
            <a:endParaRPr lang="en-US" b="1" dirty="0" smtClean="0">
              <a:solidFill>
                <a:schemeClr val="tx1"/>
              </a:solidFill>
            </a:endParaRPr>
          </a:p>
          <a:p>
            <a:pPr algn="r">
              <a:lnSpc>
                <a:spcPct val="150000"/>
              </a:lnSpc>
            </a:pPr>
            <a:r>
              <a:rPr lang="ar-IQ" b="1" dirty="0">
                <a:solidFill>
                  <a:schemeClr val="tx1"/>
                </a:solidFill>
              </a:rPr>
              <a:t>5 دليل المساحة الورقية </a:t>
            </a:r>
            <a:endParaRPr lang="en-US" b="1" dirty="0" smtClean="0">
              <a:solidFill>
                <a:schemeClr val="tx1"/>
              </a:solidFill>
            </a:endParaRPr>
          </a:p>
          <a:p>
            <a:pPr algn="r">
              <a:lnSpc>
                <a:spcPct val="150000"/>
              </a:lnSpc>
            </a:pPr>
            <a:r>
              <a:rPr lang="ar-IQ" b="1" dirty="0">
                <a:solidFill>
                  <a:schemeClr val="tx1"/>
                </a:solidFill>
              </a:rPr>
              <a:t>6 تقدير الكلوروفيل (%) </a:t>
            </a:r>
            <a:endParaRPr lang="ar-IQ" dirty="0">
              <a:solidFill>
                <a:schemeClr val="tx1"/>
              </a:solidFill>
            </a:endParaRPr>
          </a:p>
        </p:txBody>
      </p:sp>
      <p:sp>
        <p:nvSpPr>
          <p:cNvPr id="6" name="Rectangle 4"/>
          <p:cNvSpPr/>
          <p:nvPr/>
        </p:nvSpPr>
        <p:spPr>
          <a:xfrm>
            <a:off x="273383" y="1667709"/>
            <a:ext cx="8417649"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IQ" sz="2400" dirty="0"/>
              <a:t>تم حساب الصفات التالية على اساس </a:t>
            </a:r>
            <a:r>
              <a:rPr lang="ar-IQ" sz="2400" dirty="0" smtClean="0"/>
              <a:t>متوسط </a:t>
            </a:r>
            <a:r>
              <a:rPr lang="en-US" sz="2400" dirty="0" smtClean="0"/>
              <a:t>  </a:t>
            </a:r>
            <a:r>
              <a:rPr lang="en-US" sz="2400" b="1" dirty="0" smtClean="0"/>
              <a:t>5</a:t>
            </a:r>
            <a:r>
              <a:rPr lang="en-US" sz="2400" dirty="0" smtClean="0"/>
              <a:t> </a:t>
            </a:r>
            <a:r>
              <a:rPr lang="ar-IQ" sz="2400" dirty="0" smtClean="0"/>
              <a:t>نباتات </a:t>
            </a:r>
            <a:r>
              <a:rPr lang="ar-IQ" sz="2400" dirty="0"/>
              <a:t>تم اخذها </a:t>
            </a:r>
            <a:r>
              <a:rPr lang="ar-IQ" sz="2400" dirty="0" smtClean="0"/>
              <a:t>عشوائيا</a:t>
            </a:r>
            <a:r>
              <a:rPr lang="ar-SA" sz="2400" dirty="0" smtClean="0"/>
              <a:t> </a:t>
            </a:r>
            <a:r>
              <a:rPr lang="ar-IQ" sz="2400" dirty="0" smtClean="0"/>
              <a:t>لأجراء </a:t>
            </a:r>
            <a:r>
              <a:rPr lang="ar-IQ" sz="2400" dirty="0"/>
              <a:t>القياسات والاختبارات عليها  </a:t>
            </a:r>
            <a:r>
              <a:rPr lang="ar-IQ" sz="2400" dirty="0" smtClean="0"/>
              <a:t>. </a:t>
            </a:r>
            <a:endParaRPr lang="en-US" sz="2400" dirty="0"/>
          </a:p>
        </p:txBody>
      </p:sp>
    </p:spTree>
    <p:extLst>
      <p:ext uri="{BB962C8B-B14F-4D97-AF65-F5344CB8AC3E}">
        <p14:creationId xmlns:p14="http://schemas.microsoft.com/office/powerpoint/2010/main" val="19969621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03849" y="2006221"/>
            <a:ext cx="5462480" cy="3903918"/>
          </a:xfrm>
        </p:spPr>
        <p:txBody>
          <a:bodyPr>
            <a:normAutofit/>
          </a:bodyPr>
          <a:lstStyle/>
          <a:p>
            <a:pPr algn="r">
              <a:lnSpc>
                <a:spcPct val="150000"/>
              </a:lnSpc>
            </a:pPr>
            <a:r>
              <a:rPr lang="ar-IQ" b="1" dirty="0">
                <a:solidFill>
                  <a:schemeClr val="tx1"/>
                </a:solidFill>
              </a:rPr>
              <a:t>7 موعد التزهير </a:t>
            </a:r>
            <a:r>
              <a:rPr lang="ar-IQ" b="1" dirty="0" smtClean="0">
                <a:solidFill>
                  <a:schemeClr val="tx1"/>
                </a:solidFill>
              </a:rPr>
              <a:t>الذكري</a:t>
            </a:r>
            <a:endParaRPr lang="en-US" b="1" dirty="0" smtClean="0">
              <a:solidFill>
                <a:schemeClr val="tx1"/>
              </a:solidFill>
            </a:endParaRPr>
          </a:p>
          <a:p>
            <a:pPr algn="r">
              <a:lnSpc>
                <a:spcPct val="150000"/>
              </a:lnSpc>
            </a:pPr>
            <a:r>
              <a:rPr lang="ar-IQ" b="1" dirty="0">
                <a:solidFill>
                  <a:schemeClr val="tx1"/>
                </a:solidFill>
              </a:rPr>
              <a:t>8 موعد التزهير </a:t>
            </a:r>
            <a:r>
              <a:rPr lang="ar-IQ" b="1" dirty="0" smtClean="0">
                <a:solidFill>
                  <a:schemeClr val="tx1"/>
                </a:solidFill>
              </a:rPr>
              <a:t>الأنثوي</a:t>
            </a:r>
            <a:endParaRPr lang="en-US" b="1" dirty="0" smtClean="0">
              <a:solidFill>
                <a:schemeClr val="tx1"/>
              </a:solidFill>
            </a:endParaRPr>
          </a:p>
          <a:p>
            <a:pPr algn="r">
              <a:lnSpc>
                <a:spcPct val="150000"/>
              </a:lnSpc>
            </a:pPr>
            <a:r>
              <a:rPr lang="ar-IQ" b="1" dirty="0">
                <a:solidFill>
                  <a:schemeClr val="tx1"/>
                </a:solidFill>
              </a:rPr>
              <a:t>9 فترة النمو </a:t>
            </a:r>
            <a:r>
              <a:rPr lang="ar-IQ" b="1" dirty="0" smtClean="0">
                <a:solidFill>
                  <a:schemeClr val="tx1"/>
                </a:solidFill>
              </a:rPr>
              <a:t>الخضري</a:t>
            </a:r>
          </a:p>
          <a:p>
            <a:pPr algn="r">
              <a:lnSpc>
                <a:spcPct val="150000"/>
              </a:lnSpc>
            </a:pPr>
            <a:r>
              <a:rPr lang="ar-IQ" b="1" dirty="0">
                <a:solidFill>
                  <a:schemeClr val="tx1"/>
                </a:solidFill>
              </a:rPr>
              <a:t>10 فترة النمو الزهري</a:t>
            </a:r>
            <a:r>
              <a:rPr lang="ar-IQ" dirty="0">
                <a:solidFill>
                  <a:schemeClr val="tx1"/>
                </a:solidFill>
              </a:rPr>
              <a:t> </a:t>
            </a:r>
            <a:endParaRPr lang="ar-IQ" dirty="0" smtClean="0">
              <a:solidFill>
                <a:schemeClr val="tx1"/>
              </a:solidFill>
            </a:endParaRPr>
          </a:p>
          <a:p>
            <a:pPr algn="r">
              <a:lnSpc>
                <a:spcPct val="150000"/>
              </a:lnSpc>
            </a:pPr>
            <a:r>
              <a:rPr lang="ar-IQ" b="1" dirty="0">
                <a:solidFill>
                  <a:schemeClr val="tx1"/>
                </a:solidFill>
              </a:rPr>
              <a:t>11 متوسط الوزن الطري للمجموع </a:t>
            </a:r>
            <a:r>
              <a:rPr lang="ar-IQ" b="1" dirty="0" smtClean="0">
                <a:solidFill>
                  <a:schemeClr val="tx1"/>
                </a:solidFill>
              </a:rPr>
              <a:t>الخضري</a:t>
            </a:r>
          </a:p>
          <a:p>
            <a:pPr algn="r">
              <a:lnSpc>
                <a:spcPct val="150000"/>
              </a:lnSpc>
            </a:pPr>
            <a:r>
              <a:rPr lang="ar-IQ" b="1" dirty="0">
                <a:solidFill>
                  <a:schemeClr val="tx1"/>
                </a:solidFill>
              </a:rPr>
              <a:t>12 متوسط الوزن الجاف للمجموع الخضري</a:t>
            </a:r>
            <a:endParaRPr lang="ar-IQ" dirty="0">
              <a:solidFill>
                <a:schemeClr val="tx1"/>
              </a:solidFill>
            </a:endParaRPr>
          </a:p>
        </p:txBody>
      </p:sp>
      <p:sp>
        <p:nvSpPr>
          <p:cNvPr id="6" name="Rectangle 4"/>
          <p:cNvSpPr>
            <a:spLocks noGrp="1"/>
          </p:cNvSpPr>
          <p:nvPr>
            <p:ph type="title"/>
          </p:nvPr>
        </p:nvSpPr>
        <p:spPr>
          <a:xfrm>
            <a:off x="461433" y="1052736"/>
            <a:ext cx="82296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IQ" sz="2400" dirty="0" smtClean="0"/>
              <a:t>اما الصفات التالية فقد تم حسابها على </a:t>
            </a:r>
            <a:r>
              <a:rPr lang="ar-IQ" sz="2400" dirty="0"/>
              <a:t>اساس </a:t>
            </a:r>
            <a:r>
              <a:rPr lang="ar-IQ" sz="2400" dirty="0" smtClean="0"/>
              <a:t>متوسط </a:t>
            </a:r>
            <a:r>
              <a:rPr lang="en-US" sz="2400" dirty="0" smtClean="0"/>
              <a:t>  </a:t>
            </a:r>
            <a:r>
              <a:rPr lang="en-US" sz="2400" b="1" dirty="0" smtClean="0"/>
              <a:t>10</a:t>
            </a:r>
            <a:r>
              <a:rPr lang="en-US" sz="2400" dirty="0" smtClean="0"/>
              <a:t> </a:t>
            </a:r>
            <a:r>
              <a:rPr lang="ar-IQ" sz="2400" dirty="0" smtClean="0"/>
              <a:t>نباتات </a:t>
            </a:r>
            <a:r>
              <a:rPr lang="ar-IQ" sz="2400" dirty="0"/>
              <a:t>تم اخذها </a:t>
            </a:r>
            <a:r>
              <a:rPr lang="ar-IQ" sz="2400" dirty="0" smtClean="0"/>
              <a:t>عشوائيا</a:t>
            </a:r>
            <a:r>
              <a:rPr lang="ar-SA" sz="2400" dirty="0" smtClean="0"/>
              <a:t> </a:t>
            </a:r>
            <a:r>
              <a:rPr lang="ar-IQ" sz="2400" dirty="0" smtClean="0"/>
              <a:t>لأجراء </a:t>
            </a:r>
            <a:r>
              <a:rPr lang="ar-IQ" sz="2400" dirty="0"/>
              <a:t>القياسات والاختبارات عليها  </a:t>
            </a:r>
            <a:r>
              <a:rPr lang="ar-IQ" sz="2400" dirty="0" smtClean="0"/>
              <a:t>. </a:t>
            </a:r>
            <a:endParaRPr lang="en-US" sz="2400" dirty="0"/>
          </a:p>
        </p:txBody>
      </p:sp>
    </p:spTree>
    <p:extLst>
      <p:ext uri="{BB962C8B-B14F-4D97-AF65-F5344CB8AC3E}">
        <p14:creationId xmlns:p14="http://schemas.microsoft.com/office/powerpoint/2010/main" val="22253688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sz="quarter" idx="13"/>
          </p:nvPr>
        </p:nvSpPr>
        <p:spPr>
          <a:xfrm>
            <a:off x="4932040" y="692696"/>
            <a:ext cx="3822192" cy="749808"/>
          </a:xfrm>
        </p:spPr>
        <p:txBody>
          <a:bodyPr>
            <a:normAutofit/>
          </a:bodyPr>
          <a:lstStyle/>
          <a:p>
            <a:r>
              <a:rPr lang="ar-IQ" sz="2800" b="1" dirty="0" smtClean="0">
                <a:solidFill>
                  <a:srgbClr val="FF0000"/>
                </a:solidFill>
              </a:rPr>
              <a:t>2- </a:t>
            </a:r>
            <a:r>
              <a:rPr lang="ar-IQ" sz="2800" b="1" dirty="0">
                <a:solidFill>
                  <a:srgbClr val="FF0000"/>
                </a:solidFill>
              </a:rPr>
              <a:t>صفات الحاصل ومكوناته</a:t>
            </a:r>
            <a:endParaRPr lang="ar-IQ" sz="2800" b="1" dirty="0">
              <a:solidFill>
                <a:srgbClr val="FF0000"/>
              </a:solidFill>
            </a:endParaRPr>
          </a:p>
        </p:txBody>
      </p:sp>
      <p:sp>
        <p:nvSpPr>
          <p:cNvPr id="4" name="عنصر نائب للمحتوى 3"/>
          <p:cNvSpPr>
            <a:spLocks noGrp="1"/>
          </p:cNvSpPr>
          <p:nvPr>
            <p:ph sz="quarter" idx="14"/>
          </p:nvPr>
        </p:nvSpPr>
        <p:spPr>
          <a:xfrm>
            <a:off x="4932040" y="1268760"/>
            <a:ext cx="3456384" cy="3447288"/>
          </a:xfrm>
        </p:spPr>
        <p:txBody>
          <a:bodyPr>
            <a:noAutofit/>
          </a:bodyPr>
          <a:lstStyle/>
          <a:p>
            <a:pPr algn="r">
              <a:lnSpc>
                <a:spcPct val="150000"/>
              </a:lnSpc>
            </a:pPr>
            <a:r>
              <a:rPr lang="ar-IQ" sz="2000" b="1" dirty="0" smtClean="0"/>
              <a:t>1  وزن </a:t>
            </a:r>
            <a:r>
              <a:rPr lang="ar-IQ" sz="2000" b="1" dirty="0" err="1" smtClean="0"/>
              <a:t>العرنوص</a:t>
            </a:r>
            <a:r>
              <a:rPr lang="ar-IQ" sz="2000" b="1" dirty="0" smtClean="0"/>
              <a:t> (غم)</a:t>
            </a:r>
            <a:r>
              <a:rPr lang="ar-IQ" sz="2000" dirty="0" smtClean="0"/>
              <a:t> </a:t>
            </a:r>
            <a:endParaRPr lang="en-US" sz="2000" dirty="0" smtClean="0"/>
          </a:p>
          <a:p>
            <a:pPr marL="0" indent="0" algn="r">
              <a:lnSpc>
                <a:spcPct val="150000"/>
              </a:lnSpc>
              <a:buNone/>
            </a:pPr>
            <a:r>
              <a:rPr lang="ar-IQ" sz="2000" b="1" dirty="0" smtClean="0"/>
              <a:t>2 وزن الحبوب (غم.نبات-1)</a:t>
            </a:r>
          </a:p>
          <a:p>
            <a:pPr marL="0" indent="0" algn="r">
              <a:lnSpc>
                <a:spcPct val="150000"/>
              </a:lnSpc>
              <a:buNone/>
            </a:pPr>
            <a:r>
              <a:rPr lang="ar-IQ" sz="2000" b="1" dirty="0" smtClean="0"/>
              <a:t>3 وزن </a:t>
            </a:r>
            <a:r>
              <a:rPr lang="ar-IQ" sz="2000" b="1" dirty="0" err="1" smtClean="0"/>
              <a:t>القالوح</a:t>
            </a:r>
            <a:r>
              <a:rPr lang="ar-IQ" sz="2000" b="1" dirty="0" smtClean="0"/>
              <a:t> (غم)</a:t>
            </a:r>
            <a:r>
              <a:rPr lang="ar-IQ" sz="2000" dirty="0" smtClean="0"/>
              <a:t> </a:t>
            </a:r>
          </a:p>
          <a:p>
            <a:pPr marL="0" indent="0" algn="r">
              <a:lnSpc>
                <a:spcPct val="150000"/>
              </a:lnSpc>
              <a:buNone/>
            </a:pPr>
            <a:r>
              <a:rPr lang="ar-IQ" sz="2000" b="1" dirty="0" smtClean="0"/>
              <a:t>4 عدد الحبوب.عرنوص‾¹</a:t>
            </a:r>
          </a:p>
          <a:p>
            <a:pPr marL="0" indent="0" algn="r">
              <a:lnSpc>
                <a:spcPct val="150000"/>
              </a:lnSpc>
              <a:buNone/>
            </a:pPr>
            <a:r>
              <a:rPr lang="ar-IQ" sz="2000" b="1" dirty="0" smtClean="0"/>
              <a:t>5 متوسط وزن الحبة (غم)</a:t>
            </a:r>
            <a:r>
              <a:rPr lang="ar-IQ" sz="2000" dirty="0" smtClean="0"/>
              <a:t> </a:t>
            </a:r>
          </a:p>
          <a:p>
            <a:pPr marL="0" indent="0" algn="r">
              <a:lnSpc>
                <a:spcPct val="150000"/>
              </a:lnSpc>
              <a:buNone/>
            </a:pPr>
            <a:r>
              <a:rPr lang="ar-IQ" sz="2000" b="1" dirty="0" smtClean="0"/>
              <a:t>6 الحاصل البيولوجي (طن.ه‾¹)</a:t>
            </a:r>
            <a:r>
              <a:rPr lang="ar-IQ" sz="2000" dirty="0" smtClean="0"/>
              <a:t> </a:t>
            </a:r>
          </a:p>
          <a:p>
            <a:pPr marL="0" indent="0" algn="r">
              <a:lnSpc>
                <a:spcPct val="150000"/>
              </a:lnSpc>
              <a:buNone/>
            </a:pPr>
            <a:r>
              <a:rPr lang="ar-IQ" sz="2000" b="1" dirty="0" smtClean="0"/>
              <a:t>7 حاصل الحبوب (غم.نبات</a:t>
            </a:r>
            <a:r>
              <a:rPr lang="ar-IQ" sz="2000" b="1" baseline="30000" dirty="0" smtClean="0"/>
              <a:t>-1</a:t>
            </a:r>
            <a:r>
              <a:rPr lang="ar-IQ" sz="2000" b="1" dirty="0" smtClean="0"/>
              <a:t>)</a:t>
            </a:r>
          </a:p>
          <a:p>
            <a:pPr marL="0" indent="0" algn="r">
              <a:lnSpc>
                <a:spcPct val="150000"/>
              </a:lnSpc>
              <a:buNone/>
            </a:pPr>
            <a:r>
              <a:rPr lang="ar-IQ" sz="2000" b="1" dirty="0"/>
              <a:t>8</a:t>
            </a:r>
            <a:r>
              <a:rPr lang="ar-IQ" sz="2000" b="1" dirty="0" smtClean="0"/>
              <a:t> </a:t>
            </a:r>
            <a:r>
              <a:rPr lang="ar-IQ" sz="2000" b="1" dirty="0"/>
              <a:t>حاصل الحبوب ( طن.ه‾¹ </a:t>
            </a:r>
            <a:r>
              <a:rPr lang="ar-IQ" sz="2000" b="1" dirty="0" smtClean="0"/>
              <a:t>)</a:t>
            </a:r>
          </a:p>
          <a:p>
            <a:pPr marL="0" indent="0" algn="r">
              <a:lnSpc>
                <a:spcPct val="150000"/>
              </a:lnSpc>
              <a:buNone/>
            </a:pPr>
            <a:r>
              <a:rPr lang="ar-IQ" sz="2000" b="1" dirty="0"/>
              <a:t>9 دليل الحصاد (%) </a:t>
            </a:r>
            <a:r>
              <a:rPr lang="ar-IQ" sz="2000" b="1" dirty="0" smtClean="0"/>
              <a:t> </a:t>
            </a:r>
          </a:p>
          <a:p>
            <a:pPr marL="0" indent="0" algn="r">
              <a:lnSpc>
                <a:spcPct val="150000"/>
              </a:lnSpc>
              <a:buNone/>
            </a:pPr>
            <a:endParaRPr lang="ar-IQ" sz="2000" b="1" dirty="0" smtClean="0"/>
          </a:p>
          <a:p>
            <a:pPr marL="0" indent="0" algn="r">
              <a:lnSpc>
                <a:spcPct val="150000"/>
              </a:lnSpc>
              <a:buNone/>
            </a:pPr>
            <a:endParaRPr lang="ar-IQ" sz="2000" b="1" dirty="0" smtClean="0"/>
          </a:p>
          <a:p>
            <a:pPr marL="0" indent="0" algn="r">
              <a:lnSpc>
                <a:spcPct val="150000"/>
              </a:lnSpc>
              <a:buNone/>
            </a:pPr>
            <a:endParaRPr lang="en-US" sz="2000" b="1" dirty="0" smtClean="0"/>
          </a:p>
        </p:txBody>
      </p:sp>
    </p:spTree>
    <p:extLst>
      <p:ext uri="{BB962C8B-B14F-4D97-AF65-F5344CB8AC3E}">
        <p14:creationId xmlns:p14="http://schemas.microsoft.com/office/powerpoint/2010/main" val="2849655903"/>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580112" y="1052736"/>
            <a:ext cx="3034680" cy="1080120"/>
          </a:xfrm>
        </p:spPr>
        <p:txBody>
          <a:bodyPr>
            <a:normAutofit/>
          </a:bodyPr>
          <a:lstStyle/>
          <a:p>
            <a:r>
              <a:rPr lang="ar-IQ" sz="2800" b="1" dirty="0">
                <a:solidFill>
                  <a:srgbClr val="FF0000"/>
                </a:solidFill>
              </a:rPr>
              <a:t>3</a:t>
            </a:r>
            <a:r>
              <a:rPr lang="ar-IQ" sz="2800" b="1" dirty="0" smtClean="0">
                <a:solidFill>
                  <a:srgbClr val="FF0000"/>
                </a:solidFill>
              </a:rPr>
              <a:t>-  </a:t>
            </a:r>
            <a:r>
              <a:rPr lang="ar-IQ" sz="2800" b="1" dirty="0">
                <a:solidFill>
                  <a:srgbClr val="FF0000"/>
                </a:solidFill>
              </a:rPr>
              <a:t>الصفات النوعية</a:t>
            </a:r>
            <a:endParaRPr lang="ar-IQ" sz="2800" dirty="0">
              <a:solidFill>
                <a:srgbClr val="FF0000"/>
              </a:solidFill>
            </a:endParaRPr>
          </a:p>
        </p:txBody>
      </p:sp>
      <p:sp>
        <p:nvSpPr>
          <p:cNvPr id="4" name="عنصر نائب للمحتوى 3"/>
          <p:cNvSpPr>
            <a:spLocks noGrp="1"/>
          </p:cNvSpPr>
          <p:nvPr>
            <p:ph idx="1"/>
          </p:nvPr>
        </p:nvSpPr>
        <p:spPr>
          <a:xfrm>
            <a:off x="4978400" y="2276872"/>
            <a:ext cx="3708400" cy="792088"/>
          </a:xfrm>
        </p:spPr>
        <p:txBody>
          <a:bodyPr>
            <a:noAutofit/>
          </a:bodyPr>
          <a:lstStyle/>
          <a:p>
            <a:pPr algn="r">
              <a:lnSpc>
                <a:spcPct val="150000"/>
              </a:lnSpc>
            </a:pPr>
            <a:r>
              <a:rPr lang="ar-IQ" b="1" dirty="0"/>
              <a:t>1 النسبة المئوية للزيت (%) </a:t>
            </a:r>
            <a:endParaRPr lang="ar-IQ" b="1" dirty="0" smtClean="0"/>
          </a:p>
          <a:p>
            <a:pPr algn="r">
              <a:lnSpc>
                <a:spcPct val="150000"/>
              </a:lnSpc>
            </a:pPr>
            <a:r>
              <a:rPr lang="ar-IQ" b="1" dirty="0"/>
              <a:t>2 النسبة المئوية للبروتين (%)</a:t>
            </a:r>
            <a:r>
              <a:rPr lang="ar-IQ" dirty="0"/>
              <a:t> </a:t>
            </a:r>
            <a:endParaRPr lang="ar-IQ" dirty="0" smtClean="0"/>
          </a:p>
          <a:p>
            <a:pPr algn="r">
              <a:lnSpc>
                <a:spcPct val="150000"/>
              </a:lnSpc>
            </a:pPr>
            <a:endParaRPr lang="ar-IQ" dirty="0"/>
          </a:p>
        </p:txBody>
      </p:sp>
    </p:spTree>
    <p:extLst>
      <p:ext uri="{BB962C8B-B14F-4D97-AF65-F5344CB8AC3E}">
        <p14:creationId xmlns:p14="http://schemas.microsoft.com/office/powerpoint/2010/main" val="32762774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908721"/>
            <a:ext cx="8064896" cy="4524315"/>
          </a:xfrm>
          <a:prstGeom prst="rect">
            <a:avLst/>
          </a:prstGeom>
        </p:spPr>
        <p:txBody>
          <a:bodyPr wrap="square">
            <a:spAutoFit/>
          </a:bodyPr>
          <a:lstStyle/>
          <a:p>
            <a:pPr marL="486410" indent="-342900" algn="just">
              <a:lnSpc>
                <a:spcPct val="150000"/>
              </a:lnSpc>
              <a:buFontTx/>
              <a:buChar char="-"/>
            </a:pPr>
            <a:r>
              <a:rPr lang="ar-IQ" sz="2400" b="1" dirty="0" smtClean="0">
                <a:solidFill>
                  <a:srgbClr val="FF0000"/>
                </a:solidFill>
                <a:latin typeface="Times New Roman" panose="02020603050405020304" pitchFamily="18" charset="0"/>
                <a:ea typeface="Calibri" panose="020F0502020204030204" pitchFamily="34" charset="0"/>
                <a:cs typeface="Simplified Arabic" panose="02020603050405020304" pitchFamily="18" charset="-78"/>
              </a:rPr>
              <a:t>التحليل الإحصائي</a:t>
            </a:r>
          </a:p>
          <a:p>
            <a:pPr marL="143510" algn="just">
              <a:lnSpc>
                <a:spcPct val="150000"/>
              </a:lnSpc>
            </a:pPr>
            <a:endParaRPr lang="en-US" sz="2400" b="1" dirty="0">
              <a:solidFill>
                <a:srgbClr val="FF0000"/>
              </a:solidFill>
              <a:latin typeface="Times New Roman" panose="02020603050405020304" pitchFamily="18" charset="0"/>
              <a:ea typeface="Times New Roman" panose="02020603050405020304" pitchFamily="18" charset="0"/>
            </a:endParaRPr>
          </a:p>
          <a:p>
            <a:pPr marL="143510" algn="just">
              <a:lnSpc>
                <a:spcPct val="150000"/>
              </a:lnSpc>
            </a:pPr>
            <a:r>
              <a:rPr lang="ar-IQ" dirty="0">
                <a:latin typeface="Times New Roman" panose="02020603050405020304" pitchFamily="18" charset="0"/>
                <a:ea typeface="Calibri" panose="020F0502020204030204" pitchFamily="34" charset="0"/>
                <a:cs typeface="Simplified Arabic" panose="02020603050405020304" pitchFamily="18" charset="-78"/>
              </a:rPr>
              <a:t>    </a:t>
            </a:r>
            <a:r>
              <a:rPr lang="ar-IQ" dirty="0" smtClean="0">
                <a:latin typeface="Times New Roman" panose="02020603050405020304" pitchFamily="18" charset="0"/>
                <a:ea typeface="Calibri" panose="020F0502020204030204" pitchFamily="34" charset="0"/>
                <a:cs typeface="Simplified Arabic" panose="02020603050405020304" pitchFamily="18" charset="-78"/>
              </a:rPr>
              <a:t>  </a:t>
            </a:r>
            <a:r>
              <a:rPr lang="ar-IQ" sz="2400" dirty="0">
                <a:latin typeface="Times New Roman" panose="02020603050405020304" pitchFamily="18" charset="0"/>
                <a:ea typeface="Calibri" panose="020F0502020204030204" pitchFamily="34" charset="0"/>
                <a:cs typeface="Simplified Arabic" panose="02020603050405020304" pitchFamily="18" charset="-78"/>
              </a:rPr>
              <a:t>تم تحليل البيانات المحصل عليها من التجربة الحقلية حسب طريقة تحليل التباين للتجربة </a:t>
            </a:r>
            <a:r>
              <a:rPr lang="ar-IQ" sz="2400" dirty="0" smtClean="0">
                <a:latin typeface="Times New Roman" panose="02020603050405020304" pitchFamily="18" charset="0"/>
                <a:ea typeface="Calibri" panose="020F0502020204030204" pitchFamily="34" charset="0"/>
                <a:cs typeface="Simplified Arabic" panose="02020603050405020304" pitchFamily="18" charset="-78"/>
              </a:rPr>
              <a:t>العاملية </a:t>
            </a:r>
            <a:r>
              <a:rPr lang="ar-IQ" sz="2400" dirty="0">
                <a:latin typeface="Times New Roman" panose="02020603050405020304" pitchFamily="18" charset="0"/>
                <a:ea typeface="Calibri" panose="020F0502020204030204" pitchFamily="34" charset="0"/>
                <a:cs typeface="Simplified Arabic" panose="02020603050405020304" pitchFamily="18" charset="-78"/>
              </a:rPr>
              <a:t>بنظام الألواح المنشقة بتصميم القطاعات العشوائية الكاملة باستخدام البرنامج الإحصائي الجاهز (</a:t>
            </a:r>
            <a:r>
              <a:rPr lang="en-US" sz="2400" dirty="0">
                <a:latin typeface="Simplified Arabic" panose="02020603050405020304" pitchFamily="18" charset="-78"/>
                <a:ea typeface="Calibri" panose="020F0502020204030204" pitchFamily="34" charset="0"/>
              </a:rPr>
              <a:t>SAS</a:t>
            </a:r>
            <a:r>
              <a:rPr lang="ar-IQ" sz="2400" dirty="0">
                <a:latin typeface="Times New Roman" panose="02020603050405020304" pitchFamily="18" charset="0"/>
                <a:ea typeface="Calibri" panose="020F0502020204030204" pitchFamily="34" charset="0"/>
                <a:cs typeface="Simplified Arabic" panose="02020603050405020304" pitchFamily="18" charset="-78"/>
              </a:rPr>
              <a:t>) وقورنت الفروق المعنوية بين المتوسطات وفق اختبار ( </a:t>
            </a:r>
            <a:r>
              <a:rPr lang="en-US" sz="2400" dirty="0">
                <a:latin typeface="Simplified Arabic" panose="02020603050405020304" pitchFamily="18" charset="-78"/>
                <a:ea typeface="Calibri" panose="020F0502020204030204" pitchFamily="34" charset="0"/>
              </a:rPr>
              <a:t>L.S.D</a:t>
            </a:r>
            <a:r>
              <a:rPr lang="ar-IQ" sz="2400" dirty="0">
                <a:latin typeface="Times New Roman" panose="02020603050405020304" pitchFamily="18" charset="0"/>
                <a:ea typeface="Calibri" panose="020F0502020204030204" pitchFamily="34" charset="0"/>
                <a:cs typeface="Simplified Arabic" panose="02020603050405020304" pitchFamily="18" charset="-78"/>
              </a:rPr>
              <a:t> </a:t>
            </a:r>
            <a:r>
              <a:rPr lang="ar-IQ" sz="2400" dirty="0" smtClean="0">
                <a:latin typeface="Times New Roman" panose="02020603050405020304" pitchFamily="18" charset="0"/>
                <a:ea typeface="Calibri" panose="020F0502020204030204" pitchFamily="34" charset="0"/>
                <a:cs typeface="Simplified Arabic" panose="02020603050405020304" pitchFamily="18" charset="-78"/>
              </a:rPr>
              <a:t>)، </a:t>
            </a:r>
            <a:r>
              <a:rPr lang="ar-IQ" sz="2400" dirty="0">
                <a:latin typeface="Times New Roman" panose="02020603050405020304" pitchFamily="18" charset="0"/>
                <a:ea typeface="Calibri" panose="020F0502020204030204" pitchFamily="34" charset="0"/>
                <a:cs typeface="Simplified Arabic" panose="02020603050405020304" pitchFamily="18" charset="-78"/>
              </a:rPr>
              <a:t>وعند مستوى الاحتمالية </a:t>
            </a:r>
            <a:r>
              <a:rPr lang="en-US" sz="2400" dirty="0">
                <a:latin typeface="Simplified Arabic" panose="02020603050405020304" pitchFamily="18" charset="-78"/>
                <a:ea typeface="Calibri" panose="020F0502020204030204" pitchFamily="34" charset="0"/>
              </a:rPr>
              <a:t>0.05</a:t>
            </a:r>
            <a:r>
              <a:rPr lang="ar-IQ" sz="2400" dirty="0">
                <a:latin typeface="Times New Roman" panose="02020603050405020304" pitchFamily="18" charset="0"/>
                <a:ea typeface="Calibri" panose="020F0502020204030204" pitchFamily="34" charset="0"/>
                <a:cs typeface="Simplified Arabic" panose="02020603050405020304" pitchFamily="18" charset="-78"/>
              </a:rPr>
              <a:t> ، وكذلك استخرجت قيمة معامل </a:t>
            </a:r>
            <a:r>
              <a:rPr lang="ar-IQ" sz="2400" dirty="0" smtClean="0">
                <a:latin typeface="Times New Roman" panose="02020603050405020304" pitchFamily="18" charset="0"/>
                <a:ea typeface="Calibri" panose="020F0502020204030204" pitchFamily="34" charset="0"/>
                <a:cs typeface="Simplified Arabic" panose="02020603050405020304" pitchFamily="18" charset="-78"/>
              </a:rPr>
              <a:t>الارتباط </a:t>
            </a:r>
            <a:r>
              <a:rPr lang="ar-IQ" sz="2400" dirty="0">
                <a:latin typeface="Times New Roman" panose="02020603050405020304" pitchFamily="18" charset="0"/>
                <a:ea typeface="Calibri" panose="020F0502020204030204" pitchFamily="34" charset="0"/>
                <a:cs typeface="Simplified Arabic" panose="02020603050405020304" pitchFamily="18" charset="-78"/>
              </a:rPr>
              <a:t>بين جميع الصفات التي تم دراستها . </a:t>
            </a:r>
            <a:endParaRPr lang="en-US" sz="2400" dirty="0">
              <a:latin typeface="Times New Roman" panose="02020603050405020304" pitchFamily="18" charset="0"/>
              <a:ea typeface="Times New Roman" panose="02020603050405020304" pitchFamily="18" charset="0"/>
            </a:endParaRPr>
          </a:p>
          <a:p>
            <a:pPr marL="143510" algn="just">
              <a:lnSpc>
                <a:spcPct val="150000"/>
              </a:lnSpc>
            </a:pPr>
            <a:r>
              <a:rPr lang="ar-IQ" sz="2400" dirty="0">
                <a:latin typeface="Times New Roman" panose="02020603050405020304" pitchFamily="18" charset="0"/>
                <a:ea typeface="Calibri" panose="020F0502020204030204" pitchFamily="34"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7750757"/>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08720"/>
            <a:ext cx="8424936" cy="1080120"/>
          </a:xfrm>
        </p:spPr>
        <p:txBody>
          <a:bodyPr>
            <a:normAutofit fontScale="90000"/>
          </a:bodyPr>
          <a:lstStyle/>
          <a:p>
            <a:r>
              <a:rPr lang="ar-IQ" sz="3100" dirty="0" smtClean="0">
                <a:solidFill>
                  <a:srgbClr val="FF0000"/>
                </a:solidFill>
              </a:rPr>
              <a:t>النتائج والمناقشة</a:t>
            </a:r>
            <a:r>
              <a:rPr lang="en-US" sz="2400" dirty="0" smtClean="0">
                <a:solidFill>
                  <a:srgbClr val="FF0000"/>
                </a:solidFill>
              </a:rPr>
              <a:t/>
            </a:r>
            <a:br>
              <a:rPr lang="en-US" sz="2400" dirty="0" smtClean="0">
                <a:solidFill>
                  <a:srgbClr val="FF0000"/>
                </a:solidFill>
              </a:rPr>
            </a:br>
            <a:r>
              <a:rPr lang="en-US" sz="2700" dirty="0" smtClean="0">
                <a:solidFill>
                  <a:srgbClr val="FF0000"/>
                </a:solidFill>
              </a:rPr>
              <a:t/>
            </a:r>
            <a:br>
              <a:rPr lang="en-US" sz="2700" dirty="0" smtClean="0">
                <a:solidFill>
                  <a:srgbClr val="FF0000"/>
                </a:solidFill>
              </a:rPr>
            </a:br>
            <a:r>
              <a:rPr lang="ar-IQ" sz="2700" b="1" dirty="0">
                <a:solidFill>
                  <a:schemeClr val="tx1"/>
                </a:solidFill>
              </a:rPr>
              <a:t>جدول </a:t>
            </a:r>
            <a:r>
              <a:rPr lang="ar-IQ" sz="2700" b="1" dirty="0" smtClean="0">
                <a:solidFill>
                  <a:schemeClr val="tx1"/>
                </a:solidFill>
              </a:rPr>
              <a:t>(1) </a:t>
            </a:r>
            <a:r>
              <a:rPr lang="ar-IQ" sz="2700" b="1" dirty="0">
                <a:solidFill>
                  <a:schemeClr val="tx1"/>
                </a:solidFill>
              </a:rPr>
              <a:t>تأثير فترات الري والاصناف والتداخل بينهما في متوسط </a:t>
            </a:r>
            <a:r>
              <a:rPr lang="ar-IQ" sz="2700" b="1" dirty="0" err="1">
                <a:solidFill>
                  <a:schemeClr val="tx1"/>
                </a:solidFill>
              </a:rPr>
              <a:t>أرتفاع</a:t>
            </a:r>
            <a:r>
              <a:rPr lang="ar-IQ" sz="2700" b="1" dirty="0">
                <a:solidFill>
                  <a:schemeClr val="tx1"/>
                </a:solidFill>
              </a:rPr>
              <a:t> النبات (سم) لمحصول الذرة الصفراء</a:t>
            </a:r>
            <a:r>
              <a:rPr lang="ar-IQ" sz="2700" dirty="0">
                <a:solidFill>
                  <a:schemeClr val="tx1"/>
                </a:solidFill>
              </a:rPr>
              <a:t>.</a:t>
            </a:r>
            <a:r>
              <a:rPr lang="en-US" sz="2000" dirty="0">
                <a:solidFill>
                  <a:schemeClr val="tx1"/>
                </a:solidFill>
              </a:rPr>
              <a:t/>
            </a:r>
            <a:br>
              <a:rPr lang="en-US" sz="2000" dirty="0">
                <a:solidFill>
                  <a:schemeClr val="tx1"/>
                </a:solidFill>
              </a:rPr>
            </a:br>
            <a:endParaRPr lang="ar-IQ" sz="2400" dirty="0">
              <a:solidFill>
                <a:schemeClr val="tx1"/>
              </a:solidFill>
            </a:endParaRPr>
          </a:p>
        </p:txBody>
      </p:sp>
      <p:graphicFrame>
        <p:nvGraphicFramePr>
          <p:cNvPr id="9" name="عنصر نائب للمحتوى 8"/>
          <p:cNvGraphicFramePr>
            <a:graphicFrameLocks noGrp="1"/>
          </p:cNvGraphicFramePr>
          <p:nvPr>
            <p:ph idx="1"/>
            <p:extLst>
              <p:ext uri="{D42A27DB-BD31-4B8C-83A1-F6EECF244321}">
                <p14:modId xmlns:p14="http://schemas.microsoft.com/office/powerpoint/2010/main" val="1530410553"/>
              </p:ext>
            </p:extLst>
          </p:nvPr>
        </p:nvGraphicFramePr>
        <p:xfrm>
          <a:off x="683568" y="2204864"/>
          <a:ext cx="7992889" cy="4357836"/>
        </p:xfrm>
        <a:graphic>
          <a:graphicData uri="http://schemas.openxmlformats.org/drawingml/2006/table">
            <a:tbl>
              <a:tblPr rtl="1" firstRow="1" firstCol="1" bandRow="1"/>
              <a:tblGrid>
                <a:gridCol w="1464819"/>
                <a:gridCol w="1464819"/>
                <a:gridCol w="1464819"/>
                <a:gridCol w="1799216"/>
                <a:gridCol w="1799216"/>
              </a:tblGrid>
              <a:tr h="504056">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فترات الري</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r>
                        <a:rPr lang="en-US" sz="2000" b="1">
                          <a:effectLst/>
                          <a:latin typeface="Simplified Arabic" panose="02020603050405020304" pitchFamily="18" charset="-78"/>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04056">
                <a:tc v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dirty="0">
                          <a:effectLst/>
                          <a:latin typeface="Simplified Arabic" panose="02020603050405020304" pitchFamily="18" charset="-78"/>
                          <a:ea typeface="Times New Roman" panose="02020603050405020304" pitchFamily="18" charset="0"/>
                        </a:rPr>
                        <a:t>3</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كل2يوم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153.33</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142.27</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127.13</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140.91</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157.33</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141.80</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148.47</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149.20</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61.43</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125.60</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115.20</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100.74</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33.16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r"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16.38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a:effectLst/>
                          <a:latin typeface="Simplified Arabic" panose="02020603050405020304" pitchFamily="18" charset="-78"/>
                          <a:ea typeface="Times New Roman" panose="02020603050405020304" pitchFamily="18" charset="0"/>
                        </a:rPr>
                        <a:t>124.03</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136.55</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130.26</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04056">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9278770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168185" cy="1042376"/>
          </a:xfrm>
        </p:spPr>
        <p:txBody>
          <a:bodyPr>
            <a:normAutofit/>
          </a:bodyPr>
          <a:lstStyle/>
          <a:p>
            <a:r>
              <a:rPr lang="ar-IQ" sz="2400" b="1" dirty="0">
                <a:solidFill>
                  <a:schemeClr val="tx1"/>
                </a:solidFill>
              </a:rPr>
              <a:t>جدول </a:t>
            </a:r>
            <a:r>
              <a:rPr lang="ar-IQ" sz="2400" b="1" dirty="0" smtClean="0">
                <a:solidFill>
                  <a:schemeClr val="tx1"/>
                </a:solidFill>
              </a:rPr>
              <a:t>(2) </a:t>
            </a:r>
            <a:r>
              <a:rPr lang="ar-IQ" sz="2400" b="1" dirty="0">
                <a:solidFill>
                  <a:schemeClr val="tx1"/>
                </a:solidFill>
              </a:rPr>
              <a:t>تأثير فترات الري والأصناف والتداخل بينهما في متوسط عدد الاوراق(ورقة.نبات</a:t>
            </a:r>
            <a:r>
              <a:rPr lang="ar-IQ" sz="2400" b="1" baseline="30000" dirty="0">
                <a:solidFill>
                  <a:schemeClr val="tx1"/>
                </a:solidFill>
              </a:rPr>
              <a:t>-1</a:t>
            </a:r>
            <a:r>
              <a:rPr lang="ar-IQ" sz="2400" b="1" dirty="0">
                <a:solidFill>
                  <a:schemeClr val="tx1"/>
                </a:solidFill>
              </a:rPr>
              <a:t>) لمحصول الذرة الصفراء. </a:t>
            </a:r>
            <a:endParaRPr lang="ar-IQ" sz="2400" b="1" dirty="0">
              <a:solidFill>
                <a:schemeClr val="tx1"/>
              </a:solidFill>
            </a:endParaRPr>
          </a:p>
        </p:txBody>
      </p:sp>
      <p:graphicFrame>
        <p:nvGraphicFramePr>
          <p:cNvPr id="7" name="عنصر نائب للمحتوى 6"/>
          <p:cNvGraphicFramePr>
            <a:graphicFrameLocks noGrp="1"/>
          </p:cNvGraphicFramePr>
          <p:nvPr>
            <p:ph sz="half" idx="2"/>
            <p:extLst>
              <p:ext uri="{D42A27DB-BD31-4B8C-83A1-F6EECF244321}">
                <p14:modId xmlns:p14="http://schemas.microsoft.com/office/powerpoint/2010/main" val="1491518217"/>
              </p:ext>
            </p:extLst>
          </p:nvPr>
        </p:nvGraphicFramePr>
        <p:xfrm>
          <a:off x="755576" y="1937982"/>
          <a:ext cx="7856161" cy="4522072"/>
        </p:xfrm>
        <a:graphic>
          <a:graphicData uri="http://schemas.openxmlformats.org/drawingml/2006/table">
            <a:tbl>
              <a:tblPr rtl="1" firstRow="1" firstCol="1" bandRow="1"/>
              <a:tblGrid>
                <a:gridCol w="1356205"/>
                <a:gridCol w="1254593"/>
                <a:gridCol w="1254593"/>
                <a:gridCol w="1820920"/>
                <a:gridCol w="2169850"/>
              </a:tblGrid>
              <a:tr h="336659">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فترات الري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336659">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3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a:effectLst/>
                          <a:latin typeface="Simplified Arabic" panose="02020603050405020304" pitchFamily="18" charset="-78"/>
                          <a:ea typeface="Times New Roman" panose="02020603050405020304" pitchFamily="18" charset="0"/>
                        </a:rPr>
                        <a:t>14.20</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15.46</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15.80</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15.15</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3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16.26</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16.60</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17.00</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16.62</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3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13.93</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16.00</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16.40</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15.44</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659">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1.54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لفترات</a:t>
                      </a:r>
                      <a:r>
                        <a:rPr lang="ar-IQ" sz="2000" b="1" baseline="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الري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0.96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3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14.80</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16.02</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solidFill>
                            <a:schemeClr val="tx2"/>
                          </a:solidFill>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16.40</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336659">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0.89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858674330"/>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195481" cy="966169"/>
          </a:xfrm>
        </p:spPr>
        <p:txBody>
          <a:bodyPr>
            <a:noAutofit/>
          </a:bodyPr>
          <a:lstStyle/>
          <a:p>
            <a:pPr rtl="1"/>
            <a:r>
              <a:rPr lang="ar-IQ" sz="2400" b="1" dirty="0">
                <a:solidFill>
                  <a:schemeClr val="tx1"/>
                </a:solidFill>
              </a:rPr>
              <a:t>جدول </a:t>
            </a:r>
            <a:r>
              <a:rPr lang="ar-IQ" sz="2400" b="1" dirty="0" smtClean="0">
                <a:solidFill>
                  <a:schemeClr val="tx1"/>
                </a:solidFill>
              </a:rPr>
              <a:t>(3) تأثير </a:t>
            </a:r>
            <a:r>
              <a:rPr lang="ar-IQ" sz="2400" b="1" dirty="0">
                <a:solidFill>
                  <a:schemeClr val="tx1"/>
                </a:solidFill>
              </a:rPr>
              <a:t>فترات الري والاصناف والتداخل بينهما في متوسط قطر الساق (سم) لمحصول الذرة الصفراء.</a:t>
            </a:r>
            <a:r>
              <a:rPr lang="en-US" sz="2400" b="1" dirty="0">
                <a:solidFill>
                  <a:schemeClr val="tx1"/>
                </a:solidFill>
              </a:rPr>
              <a:t/>
            </a:r>
            <a:br>
              <a:rPr lang="en-US" sz="2400" b="1" dirty="0">
                <a:solidFill>
                  <a:schemeClr val="tx1"/>
                </a:solidFill>
              </a:rPr>
            </a:br>
            <a:r>
              <a:rPr lang="ar-IQ" sz="2400" b="1" dirty="0">
                <a:solidFill>
                  <a:schemeClr val="tx1"/>
                </a:solidFill>
              </a:rPr>
              <a:t> </a:t>
            </a:r>
            <a:endParaRPr lang="en-US" sz="2400" b="1"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949464001"/>
              </p:ext>
            </p:extLst>
          </p:nvPr>
        </p:nvGraphicFramePr>
        <p:xfrm>
          <a:off x="539552" y="1856098"/>
          <a:ext cx="8140424" cy="4453225"/>
        </p:xfrm>
        <a:graphic>
          <a:graphicData uri="http://schemas.openxmlformats.org/drawingml/2006/table">
            <a:tbl>
              <a:tblPr rtl="1" firstRow="1" firstCol="1" bandRow="1"/>
              <a:tblGrid>
                <a:gridCol w="1439930"/>
                <a:gridCol w="1439930"/>
                <a:gridCol w="1240268"/>
                <a:gridCol w="2010148"/>
                <a:gridCol w="2010148"/>
              </a:tblGrid>
              <a:tr h="494147">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94147">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5018</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تأثير فترات الري</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14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كل2يوم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3.99</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3.69</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3.61</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3.76</a:t>
                      </a:r>
                      <a:endParaRPr lang="en-US" sz="20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14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3.29</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3.64</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3.55</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3.49</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14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2.97</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3.28</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3.41</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3.22</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147">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0.43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0.30      </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419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3.42</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3.54</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3.52</a:t>
                      </a:r>
                      <a:endParaRPr lang="en-US"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494147">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endParaRPr lang="en-US"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849637620"/>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solidFill>
                  <a:schemeClr val="tx1"/>
                </a:solidFill>
              </a:rPr>
              <a:t>جدول </a:t>
            </a:r>
            <a:r>
              <a:rPr lang="ar-IQ" sz="2400" b="1" dirty="0" smtClean="0">
                <a:solidFill>
                  <a:schemeClr val="tx1"/>
                </a:solidFill>
              </a:rPr>
              <a:t>(4) </a:t>
            </a:r>
            <a:r>
              <a:rPr lang="ar-IQ" sz="2400" b="1" dirty="0">
                <a:solidFill>
                  <a:schemeClr val="tx1"/>
                </a:solidFill>
              </a:rPr>
              <a:t>تأثير فترات الري والاصناف والتداخل بينهما في متوسط المساحة الورقية (سم </a:t>
            </a:r>
            <a:r>
              <a:rPr lang="ar-IQ" sz="2400" b="1" baseline="30000" dirty="0">
                <a:solidFill>
                  <a:schemeClr val="tx1"/>
                </a:solidFill>
              </a:rPr>
              <a:t>2</a:t>
            </a:r>
            <a:r>
              <a:rPr lang="ar-IQ" sz="2400" b="1" dirty="0">
                <a:solidFill>
                  <a:schemeClr val="tx1"/>
                </a:solidFill>
              </a:rPr>
              <a:t>) لمحصول الذرة الصفراء.</a:t>
            </a:r>
            <a:r>
              <a:rPr lang="en-US" sz="2400" dirty="0">
                <a:solidFill>
                  <a:schemeClr val="tx1"/>
                </a:solidFill>
              </a:rPr>
              <a:t/>
            </a:r>
            <a:br>
              <a:rPr lang="en-US" sz="2400" dirty="0">
                <a:solidFill>
                  <a:schemeClr val="tx1"/>
                </a:solidFill>
              </a:rPr>
            </a:b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437509645"/>
              </p:ext>
            </p:extLst>
          </p:nvPr>
        </p:nvGraphicFramePr>
        <p:xfrm>
          <a:off x="466561" y="1610432"/>
          <a:ext cx="8220239" cy="4626883"/>
        </p:xfrm>
        <a:graphic>
          <a:graphicData uri="http://schemas.openxmlformats.org/drawingml/2006/table">
            <a:tbl>
              <a:tblPr rtl="1" firstRow="1" firstCol="1" bandRow="1"/>
              <a:tblGrid>
                <a:gridCol w="1470426"/>
                <a:gridCol w="1470426"/>
                <a:gridCol w="1384135"/>
                <a:gridCol w="1947626"/>
                <a:gridCol w="1947626"/>
              </a:tblGrid>
              <a:tr h="503918">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03918">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711.40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700.95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727.03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713.13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662.55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616.75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608.63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629.31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1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512.58</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602.70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586.30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567.19</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18">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86.125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b="1">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55.00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45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628.84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640.13</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640.65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03918">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r>
                        <a:rPr lang="en-US" sz="2000" b="1" dirty="0">
                          <a:solidFill>
                            <a:srgbClr val="FF0000"/>
                          </a:solidFill>
                          <a:effectLst/>
                          <a:latin typeface="Simplified Arabic" panose="02020603050405020304" pitchFamily="18" charset="-78"/>
                          <a:ea typeface="Times New Roman" panose="02020603050405020304" pitchFamily="18" charset="0"/>
                        </a:rPr>
                        <a:t>      </a:t>
                      </a:r>
                      <a:r>
                        <a:rPr lang="en-US" sz="2000" b="1" dirty="0">
                          <a:effectLst/>
                          <a:latin typeface="Simplified Arabic" panose="02020603050405020304" pitchFamily="18" charset="-78"/>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880459417"/>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4842"/>
            <a:ext cx="8209128" cy="1345966"/>
          </a:xfrm>
        </p:spPr>
        <p:txBody>
          <a:bodyPr>
            <a:normAutofit/>
          </a:bodyPr>
          <a:lstStyle/>
          <a:p>
            <a:r>
              <a:rPr lang="ar-IQ" sz="2400" b="1" dirty="0">
                <a:solidFill>
                  <a:schemeClr val="tx1"/>
                </a:solidFill>
              </a:rPr>
              <a:t>جدول </a:t>
            </a:r>
            <a:r>
              <a:rPr lang="ar-IQ" sz="2400" b="1" dirty="0" smtClean="0">
                <a:solidFill>
                  <a:schemeClr val="tx1"/>
                </a:solidFill>
              </a:rPr>
              <a:t>(5) </a:t>
            </a:r>
            <a:r>
              <a:rPr lang="ar-IQ" sz="2400" b="1" dirty="0">
                <a:solidFill>
                  <a:schemeClr val="tx1"/>
                </a:solidFill>
              </a:rPr>
              <a:t>تأثير فترات الري والاصناف والتداخل بينهما في متوسط دليل المساحة الورقية (سم </a:t>
            </a:r>
            <a:r>
              <a:rPr lang="ar-IQ" sz="2400" b="1" baseline="30000" dirty="0">
                <a:solidFill>
                  <a:schemeClr val="tx1"/>
                </a:solidFill>
              </a:rPr>
              <a:t>2</a:t>
            </a:r>
            <a:r>
              <a:rPr lang="ar-IQ" sz="2400" b="1" dirty="0">
                <a:solidFill>
                  <a:schemeClr val="tx1"/>
                </a:solidFill>
              </a:rPr>
              <a:t>) لمحصول الذرة الصفراء.</a:t>
            </a:r>
            <a:r>
              <a:rPr lang="en-US" sz="2400" dirty="0">
                <a:solidFill>
                  <a:schemeClr val="tx1"/>
                </a:solidFill>
              </a:rPr>
              <a:t/>
            </a:r>
            <a:br>
              <a:rPr lang="en-US" sz="2400" dirty="0">
                <a:solidFill>
                  <a:schemeClr val="tx1"/>
                </a:solidFill>
              </a:rPr>
            </a:b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967269734"/>
              </p:ext>
            </p:extLst>
          </p:nvPr>
        </p:nvGraphicFramePr>
        <p:xfrm>
          <a:off x="457201" y="1690467"/>
          <a:ext cx="8363271" cy="4076700"/>
        </p:xfrm>
        <a:graphic>
          <a:graphicData uri="http://schemas.openxmlformats.org/drawingml/2006/table">
            <a:tbl>
              <a:tblPr rtl="1" firstRow="1" firstCol="1" bandRow="1"/>
              <a:tblGrid>
                <a:gridCol w="1472822"/>
                <a:gridCol w="1472822"/>
                <a:gridCol w="1263653"/>
                <a:gridCol w="2076987"/>
                <a:gridCol w="2076987"/>
              </a:tblGrid>
              <a:tr h="456268">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56268">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26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0.47</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0.46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smtClean="0">
                          <a:solidFill>
                            <a:schemeClr val="tx2"/>
                          </a:solidFill>
                          <a:effectLst/>
                          <a:latin typeface="Simplified Arabic" panose="02020603050405020304" pitchFamily="18" charset="-78"/>
                          <a:ea typeface="Times New Roman" panose="02020603050405020304" pitchFamily="18" charset="0"/>
                        </a:rPr>
                        <a:t>0.48</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0.47</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26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0.44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0.41</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0.40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0.41</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26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0.34</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0.40</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0.39</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smtClean="0">
                          <a:solidFill>
                            <a:srgbClr val="FF0000"/>
                          </a:solidFill>
                          <a:effectLst/>
                          <a:latin typeface="Simplified Arabic" panose="02020603050405020304" pitchFamily="18" charset="-78"/>
                          <a:ea typeface="Times New Roman" panose="02020603050405020304" pitchFamily="18" charset="0"/>
                        </a:rPr>
                        <a:t>0.37</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268">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0.57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0.36       </a:t>
                      </a:r>
                      <a:endParaRPr lang="en-US" sz="2000" b="1" dirty="0">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57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1"/>
                          </a:solidFill>
                          <a:effectLst/>
                          <a:latin typeface="Simplified Arabic" panose="02020603050405020304" pitchFamily="18" charset="-78"/>
                          <a:ea typeface="Times New Roman" panose="02020603050405020304" pitchFamily="18" charset="0"/>
                        </a:rPr>
                        <a:t>0.41</a:t>
                      </a:r>
                      <a:endParaRPr lang="en-US" sz="20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solidFill>
                            <a:schemeClr val="tx2"/>
                          </a:solidFill>
                          <a:effectLst/>
                          <a:latin typeface="Simplified Arabic" panose="02020603050405020304" pitchFamily="18" charset="-78"/>
                          <a:ea typeface="Times New Roman" panose="02020603050405020304" pitchFamily="18" charset="0"/>
                        </a:rPr>
                        <a:t>       </a:t>
                      </a:r>
                      <a:r>
                        <a:rPr lang="en-US" sz="2000" b="1" dirty="0" smtClean="0">
                          <a:solidFill>
                            <a:schemeClr val="tx1"/>
                          </a:solidFill>
                          <a:effectLst/>
                          <a:latin typeface="Simplified Arabic" panose="02020603050405020304" pitchFamily="18" charset="-78"/>
                          <a:ea typeface="Times New Roman" panose="02020603050405020304" pitchFamily="18" charset="0"/>
                        </a:rPr>
                        <a:t>0.42</a:t>
                      </a:r>
                      <a:endParaRPr lang="en-US" sz="20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1"/>
                          </a:solidFill>
                          <a:effectLst/>
                          <a:latin typeface="Simplified Arabic" panose="02020603050405020304" pitchFamily="18" charset="-78"/>
                          <a:ea typeface="Times New Roman" panose="02020603050405020304" pitchFamily="18" charset="0"/>
                        </a:rPr>
                        <a:t>0.42</a:t>
                      </a:r>
                      <a:endParaRPr lang="en-US" sz="20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456268">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smtClean="0">
                          <a:solidFill>
                            <a:srgbClr val="FF0000"/>
                          </a:solidFill>
                          <a:effectLst/>
                          <a:latin typeface="Simplified Arabic" panose="02020603050405020304" pitchFamily="18" charset="-78"/>
                          <a:ea typeface="Times New Roman" panose="02020603050405020304" pitchFamily="18" charset="0"/>
                          <a:cs typeface="+mn-cs"/>
                        </a:rPr>
                        <a:t>غ.</a:t>
                      </a:r>
                      <a:r>
                        <a:rPr lang="ar-IQ" sz="2000" b="1" baseline="0" dirty="0" smtClean="0">
                          <a:solidFill>
                            <a:srgbClr val="FF0000"/>
                          </a:solidFill>
                          <a:effectLst/>
                          <a:latin typeface="Simplified Arabic" panose="02020603050405020304" pitchFamily="18" charset="-78"/>
                          <a:ea typeface="Times New Roman" panose="02020603050405020304" pitchFamily="18" charset="0"/>
                          <a:cs typeface="+mn-cs"/>
                        </a:rPr>
                        <a:t>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80393780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977720873"/>
              </p:ext>
            </p:extLst>
          </p:nvPr>
        </p:nvGraphicFramePr>
        <p:xfrm>
          <a:off x="6012159" y="332656"/>
          <a:ext cx="2824379" cy="1512168"/>
        </p:xfrm>
        <a:graphic>
          <a:graphicData uri="http://schemas.openxmlformats.org/drawingml/2006/table">
            <a:tbl>
              <a:tblPr rtl="1" firstRow="1" firstCol="1" bandRow="1">
                <a:tableStyleId>{5C22544A-7EE6-4342-B048-85BDC9FD1C3A}</a:tableStyleId>
              </a:tblPr>
              <a:tblGrid>
                <a:gridCol w="2643276"/>
                <a:gridCol w="181103"/>
              </a:tblGrid>
              <a:tr h="1512168">
                <a:tc>
                  <a:txBody>
                    <a:bodyPr/>
                    <a:lstStyle/>
                    <a:p>
                      <a:pPr algn="r" rtl="1">
                        <a:spcAft>
                          <a:spcPts val="0"/>
                        </a:spcAft>
                      </a:pPr>
                      <a:r>
                        <a:rPr lang="ar-IQ" sz="1800">
                          <a:effectLst/>
                        </a:rPr>
                        <a:t>وزارة التعليم العالي والبحث العلمي                    </a:t>
                      </a:r>
                      <a:endParaRPr lang="en-US" sz="1200">
                        <a:effectLst/>
                      </a:endParaRPr>
                    </a:p>
                    <a:p>
                      <a:pPr algn="r" rtl="1">
                        <a:spcAft>
                          <a:spcPts val="0"/>
                        </a:spcAft>
                      </a:pPr>
                      <a:r>
                        <a:rPr lang="ar-IQ" sz="1800">
                          <a:effectLst/>
                        </a:rPr>
                        <a:t>          جامعة ديالى</a:t>
                      </a:r>
                      <a:endParaRPr lang="en-US" sz="1200">
                        <a:effectLst/>
                      </a:endParaRPr>
                    </a:p>
                    <a:p>
                      <a:pPr algn="just" rtl="1">
                        <a:spcAft>
                          <a:spcPts val="0"/>
                        </a:spcAft>
                      </a:pPr>
                      <a:r>
                        <a:rPr lang="ar-IQ" sz="1800">
                          <a:effectLst/>
                        </a:rPr>
                        <a:t>  كلية التربية للعلوم الصرفة</a:t>
                      </a:r>
                      <a:endParaRPr lang="en-US" sz="1200">
                        <a:effectLst/>
                      </a:endParaRPr>
                    </a:p>
                    <a:p>
                      <a:pPr algn="r" rtl="1">
                        <a:spcAft>
                          <a:spcPts val="0"/>
                        </a:spcAft>
                      </a:pPr>
                      <a:r>
                        <a:rPr lang="ar-IQ" sz="1800">
                          <a:effectLst/>
                        </a:rPr>
                        <a:t>      قسم علوم الحياة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rtl="1">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pic>
        <p:nvPicPr>
          <p:cNvPr id="1025" name="صورة 1" descr="شعار الجامع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1451651" cy="1800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251520" y="1662671"/>
            <a:ext cx="871296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2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تأثير مستويات مختلفة من الاجهاد المائي في نمو وحاصل أصناف من الذرة الصفراء</a:t>
            </a:r>
            <a:r>
              <a:rPr kumimoji="0" lang="en-US" sz="2200" b="1" i="1" u="none" strike="noStrike" cap="none" normalizeH="0" baseline="0" dirty="0" smtClean="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Zea  mays  L.)</a:t>
            </a:r>
            <a:r>
              <a:rPr kumimoji="0" lang="ar-IQ" sz="2200" b="1" i="1" u="none" strike="noStrike" cap="none" normalizeH="0" baseline="0" dirty="0" smtClean="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a:t>
            </a:r>
            <a:endParaRPr kumimoji="0" lang="en-US" sz="11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رسالة مقدمة الى</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مجلس كلية التربية للعلوم الصرفة في جامعة ديالى</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وهي جزء من متطلبات نيل درجة الماجستير </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في علوم الحياة (نبات)</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من قبل</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ar-IQ" sz="2200" b="1" i="0" u="none" strike="noStrike" cap="none" normalizeH="0" baseline="0" dirty="0" smtClean="0">
                <a:ln>
                  <a:noFill/>
                </a:ln>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ولاء محمود شاكر الجبوري</a:t>
            </a: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بإشراف </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ar-IQ" sz="2200" b="1" i="0" u="none" strike="noStrike" cap="none" normalizeH="0" baseline="0" dirty="0" err="1"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أ.د</a:t>
            </a: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نجم عبدالله جمعة       </a:t>
            </a:r>
            <a:r>
              <a:rPr kumimoji="0" lang="ar-IQ" sz="2200" b="1" i="0" u="none" strike="noStrike" cap="none" normalizeH="0" baseline="0" dirty="0" err="1"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أ.د</a:t>
            </a: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نادر فليح علي المبارك         </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رجب                                       نيسان                                                                                           </a:t>
            </a:r>
            <a:endParaRPr kumimoji="0" lang="en-US" sz="11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1438 ه                                  </a:t>
            </a:r>
            <a:r>
              <a:rPr kumimoji="0" lang="en-US" sz="22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2017</a:t>
            </a:r>
            <a:r>
              <a:rPr kumimoji="0" lang="ar-SA" sz="22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م</a:t>
            </a:r>
            <a:endParaRPr kumimoji="0" 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46830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عنصر نائب للمحتوى 8"/>
          <p:cNvGraphicFramePr>
            <a:graphicFrameLocks noGrp="1"/>
          </p:cNvGraphicFramePr>
          <p:nvPr>
            <p:ph idx="1"/>
            <p:extLst>
              <p:ext uri="{D42A27DB-BD31-4B8C-83A1-F6EECF244321}">
                <p14:modId xmlns:p14="http://schemas.microsoft.com/office/powerpoint/2010/main" val="2129723449"/>
              </p:ext>
            </p:extLst>
          </p:nvPr>
        </p:nvGraphicFramePr>
        <p:xfrm>
          <a:off x="683569" y="1596789"/>
          <a:ext cx="7914522" cy="4496508"/>
        </p:xfrm>
        <a:graphic>
          <a:graphicData uri="http://schemas.openxmlformats.org/drawingml/2006/table">
            <a:tbl>
              <a:tblPr rtl="1" firstRow="1" firstCol="1" bandRow="1"/>
              <a:tblGrid>
                <a:gridCol w="1443934"/>
                <a:gridCol w="1443934"/>
                <a:gridCol w="1238868"/>
                <a:gridCol w="1893893"/>
                <a:gridCol w="1893893"/>
              </a:tblGrid>
              <a:tr h="499612">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99612">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12">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87.15</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82.42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74.88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81.48</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12">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66.22</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59.26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74.25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66.57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12">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49.14</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54.12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61.88</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55.05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12">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10.97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8.87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9224">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a:effectLst/>
                          <a:latin typeface="Simplified Arabic" panose="02020603050405020304" pitchFamily="18" charset="-78"/>
                          <a:ea typeface="Times New Roman" panose="02020603050405020304" pitchFamily="18" charset="0"/>
                        </a:rPr>
                        <a:t>67.50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a:effectLst/>
                          <a:latin typeface="Simplified Arabic" panose="02020603050405020304" pitchFamily="18" charset="-78"/>
                          <a:ea typeface="Times New Roman" panose="02020603050405020304" pitchFamily="18" charset="0"/>
                        </a:rPr>
                        <a:t>65.2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70.34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499612">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8" name="عنوان 7"/>
          <p:cNvSpPr>
            <a:spLocks noGrp="1"/>
          </p:cNvSpPr>
          <p:nvPr>
            <p:ph type="title"/>
          </p:nvPr>
        </p:nvSpPr>
        <p:spPr/>
        <p:txBody>
          <a:bodyPr>
            <a:normAutofit/>
          </a:bodyPr>
          <a:lstStyle/>
          <a:p>
            <a:r>
              <a:rPr lang="ar-IQ" sz="2400" b="1" dirty="0"/>
              <a:t>جدول </a:t>
            </a:r>
            <a:r>
              <a:rPr lang="ar-IQ" sz="2400" b="1" dirty="0" smtClean="0"/>
              <a:t>(6) </a:t>
            </a:r>
            <a:r>
              <a:rPr lang="ar-IQ" sz="2400" b="1" dirty="0"/>
              <a:t>تأثير فترات الري و الاصناف والتداخل بينهما في متوسط دليل الكلوروفيل الكلي </a:t>
            </a:r>
            <a:r>
              <a:rPr lang="ar-IQ" sz="2400" b="1" dirty="0" smtClean="0"/>
              <a:t>للورقة لمحصول </a:t>
            </a:r>
            <a:r>
              <a:rPr lang="ar-IQ" sz="2400" b="1" dirty="0"/>
              <a:t>الذرة الصفراء</a:t>
            </a:r>
            <a:r>
              <a:rPr lang="ar-IQ" sz="2400" dirty="0"/>
              <a:t> .</a:t>
            </a:r>
            <a:endParaRPr lang="ar-IQ" sz="2400" dirty="0"/>
          </a:p>
        </p:txBody>
      </p:sp>
    </p:spTree>
    <p:extLst>
      <p:ext uri="{BB962C8B-B14F-4D97-AF65-F5344CB8AC3E}">
        <p14:creationId xmlns:p14="http://schemas.microsoft.com/office/powerpoint/2010/main" val="390242729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41194"/>
            <a:ext cx="8209128" cy="1249862"/>
          </a:xfrm>
        </p:spPr>
        <p:txBody>
          <a:bodyPr>
            <a:normAutofit/>
          </a:bodyPr>
          <a:lstStyle/>
          <a:p>
            <a:r>
              <a:rPr lang="ar-IQ" sz="2400" b="1" dirty="0">
                <a:solidFill>
                  <a:schemeClr val="tx1"/>
                </a:solidFill>
              </a:rPr>
              <a:t>جدول </a:t>
            </a:r>
            <a:r>
              <a:rPr lang="ar-IQ" sz="2400" b="1" dirty="0" smtClean="0">
                <a:solidFill>
                  <a:schemeClr val="tx1"/>
                </a:solidFill>
              </a:rPr>
              <a:t>(7) </a:t>
            </a:r>
            <a:r>
              <a:rPr lang="ar-IQ" sz="2400" b="1" dirty="0">
                <a:solidFill>
                  <a:schemeClr val="tx1"/>
                </a:solidFill>
              </a:rPr>
              <a:t>تأثير فترات الري و الاصناف والتداخل بينهما في متوسط فترة النمو الخضري (يوم) لمحصول الذرة الصفراء</a:t>
            </a:r>
            <a:r>
              <a:rPr lang="ar-IQ" sz="2400" dirty="0">
                <a:solidFill>
                  <a:schemeClr val="tx1"/>
                </a:solidFill>
              </a:rPr>
              <a:t> .</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634334659"/>
              </p:ext>
            </p:extLst>
          </p:nvPr>
        </p:nvGraphicFramePr>
        <p:xfrm>
          <a:off x="604735" y="1591056"/>
          <a:ext cx="8054769" cy="4057022"/>
        </p:xfrm>
        <a:graphic>
          <a:graphicData uri="http://schemas.openxmlformats.org/drawingml/2006/table">
            <a:tbl>
              <a:tblPr rtl="1" firstRow="1" firstCol="1" bandRow="1"/>
              <a:tblGrid>
                <a:gridCol w="1432407"/>
                <a:gridCol w="1432407"/>
                <a:gridCol w="1432407"/>
                <a:gridCol w="1300381"/>
                <a:gridCol w="2457167"/>
              </a:tblGrid>
              <a:tr h="450813">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فترات الري</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r>
                        <a:rPr lang="en-US" sz="2000" b="1">
                          <a:effectLst/>
                          <a:latin typeface="Simplified Arabic" panose="02020603050405020304" pitchFamily="18" charset="-78"/>
                          <a:ea typeface="Times New Roman" panose="02020603050405020304" pitchFamily="18" charset="0"/>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50813">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13">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56.33</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56.00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57.00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56.44</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13">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52.66</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58.66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53.66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55.00</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13">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69.00</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55.00</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56.00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60.00</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002">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4.90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smtClean="0">
                          <a:effectLst/>
                          <a:latin typeface="Simplified Arabic" panose="02020603050405020304" pitchFamily="18" charset="-78"/>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4.12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142">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solidFill>
                            <a:schemeClr val="tx2"/>
                          </a:solidFill>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59.33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solidFill>
                            <a:srgbClr val="FF0000"/>
                          </a:solidFill>
                          <a:effectLst/>
                          <a:latin typeface="Simplified Arabic" panose="02020603050405020304" pitchFamily="18" charset="-78"/>
                          <a:ea typeface="Times New Roman" panose="02020603050405020304" pitchFamily="18" charset="0"/>
                        </a:rPr>
                        <a:t>56.55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55.55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450813">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 2.83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37611630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7546"/>
            <a:ext cx="8209128" cy="1263510"/>
          </a:xfrm>
        </p:spPr>
        <p:txBody>
          <a:bodyPr>
            <a:normAutofit/>
          </a:bodyPr>
          <a:lstStyle/>
          <a:p>
            <a:pPr rtl="1"/>
            <a:r>
              <a:rPr lang="ar-IQ" sz="2400" b="1" dirty="0">
                <a:solidFill>
                  <a:schemeClr val="tx1"/>
                </a:solidFill>
              </a:rPr>
              <a:t>جدول </a:t>
            </a:r>
            <a:r>
              <a:rPr lang="ar-IQ" sz="2400" b="1" dirty="0" smtClean="0">
                <a:solidFill>
                  <a:schemeClr val="tx1"/>
                </a:solidFill>
              </a:rPr>
              <a:t>(8) </a:t>
            </a:r>
            <a:r>
              <a:rPr lang="ar-IQ" sz="2400" b="1" dirty="0">
                <a:solidFill>
                  <a:schemeClr val="tx1"/>
                </a:solidFill>
              </a:rPr>
              <a:t>تأثير فترات الري و الاصناف والتداخل بينهما في متوسط فترة النمو الزهري (يوم) لمحصول الذرة الصفراء . </a:t>
            </a:r>
            <a:endParaRPr lang="en-US" sz="2400" b="1"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326227687"/>
              </p:ext>
            </p:extLst>
          </p:nvPr>
        </p:nvGraphicFramePr>
        <p:xfrm>
          <a:off x="683568" y="1591053"/>
          <a:ext cx="7974579" cy="4574250"/>
        </p:xfrm>
        <a:graphic>
          <a:graphicData uri="http://schemas.openxmlformats.org/drawingml/2006/table">
            <a:tbl>
              <a:tblPr rtl="1" firstRow="1" firstCol="1" bandRow="1"/>
              <a:tblGrid>
                <a:gridCol w="1418147"/>
                <a:gridCol w="1418147"/>
                <a:gridCol w="1418147"/>
                <a:gridCol w="1441106"/>
                <a:gridCol w="2279032"/>
              </a:tblGrid>
              <a:tr h="508250">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08250">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250">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يوما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46.66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47.00</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46.55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250">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50.33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44.33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49.33</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solidFill>
                            <a:schemeClr val="tx2"/>
                          </a:solidFill>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48.00</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250">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34.00</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48.00</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47.00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43.00</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250">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4.90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لفترات</a:t>
                      </a:r>
                      <a:r>
                        <a:rPr lang="ar-IQ" sz="2000" b="1" baseline="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4.12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500">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solidFill>
                            <a:srgbClr val="FF0000"/>
                          </a:solidFill>
                          <a:effectLst/>
                          <a:latin typeface="Simplified Arabic" panose="02020603050405020304" pitchFamily="18" charset="-78"/>
                          <a:ea typeface="Times New Roman" panose="02020603050405020304" pitchFamily="18" charset="0"/>
                        </a:rPr>
                        <a:t>43.66</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46.44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47.44</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08250">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 2.83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08485693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solidFill>
                  <a:schemeClr val="tx1"/>
                </a:solidFill>
              </a:rPr>
              <a:t>جدول </a:t>
            </a:r>
            <a:r>
              <a:rPr lang="ar-IQ" sz="2400" b="1" dirty="0" smtClean="0">
                <a:solidFill>
                  <a:schemeClr val="tx1"/>
                </a:solidFill>
              </a:rPr>
              <a:t>(9) </a:t>
            </a:r>
            <a:r>
              <a:rPr lang="ar-IQ" sz="2400" b="1" dirty="0">
                <a:solidFill>
                  <a:schemeClr val="tx1"/>
                </a:solidFill>
              </a:rPr>
              <a:t>تأثير فترات الري والاصناف والتداخل بينهما في متوسط الوزن الخضري الجاف (غم)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971471444"/>
              </p:ext>
            </p:extLst>
          </p:nvPr>
        </p:nvGraphicFramePr>
        <p:xfrm>
          <a:off x="640263" y="1591056"/>
          <a:ext cx="8026065" cy="4690797"/>
        </p:xfrm>
        <a:graphic>
          <a:graphicData uri="http://schemas.openxmlformats.org/drawingml/2006/table">
            <a:tbl>
              <a:tblPr rtl="1" firstRow="1" firstCol="1" bandRow="1"/>
              <a:tblGrid>
                <a:gridCol w="1477706"/>
                <a:gridCol w="1477706"/>
                <a:gridCol w="1390987"/>
                <a:gridCol w="1499917"/>
                <a:gridCol w="2179749"/>
              </a:tblGrid>
              <a:tr h="560464">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60464">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464">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solidFill>
                            <a:schemeClr val="tx2"/>
                          </a:solidFill>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533.33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473.33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440.00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482.22</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464">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333.33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366.67</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420.00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373.33</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464">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253.33</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340.00</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400.00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331.11</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464">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52.59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53.07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549">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a:t>
                      </a:r>
                      <a:r>
                        <a:rPr lang="en-US" sz="2000" b="1" dirty="0" smtClean="0">
                          <a:solidFill>
                            <a:srgbClr val="FF0000"/>
                          </a:solidFill>
                          <a:effectLst/>
                          <a:latin typeface="Simplified Arabic" panose="02020603050405020304" pitchFamily="18" charset="-78"/>
                          <a:ea typeface="Times New Roman" panose="02020603050405020304" pitchFamily="18" charset="0"/>
                        </a:rPr>
                        <a:t>373.33</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393.33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420.0</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60464">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 30.36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50115851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68490"/>
            <a:ext cx="8195481" cy="1222566"/>
          </a:xfrm>
        </p:spPr>
        <p:txBody>
          <a:bodyPr>
            <a:normAutofit/>
          </a:bodyPr>
          <a:lstStyle/>
          <a:p>
            <a:r>
              <a:rPr lang="ar-IQ" sz="2400" b="1" dirty="0">
                <a:solidFill>
                  <a:schemeClr val="tx1"/>
                </a:solidFill>
                <a:ea typeface="SimSun-ExtB" panose="02010609060101010101" pitchFamily="49" charset="-122"/>
                <a:cs typeface="Simplified Arabic" panose="02020603050405020304" pitchFamily="18" charset="-78"/>
              </a:rPr>
              <a:t>جدول </a:t>
            </a:r>
            <a:r>
              <a:rPr lang="ar-IQ" sz="2400" b="1" dirty="0" smtClean="0">
                <a:solidFill>
                  <a:schemeClr val="tx1"/>
                </a:solidFill>
                <a:ea typeface="SimSun-ExtB" panose="02010609060101010101" pitchFamily="49" charset="-122"/>
                <a:cs typeface="Simplified Arabic" panose="02020603050405020304" pitchFamily="18" charset="-78"/>
              </a:rPr>
              <a:t>(10) </a:t>
            </a:r>
            <a:r>
              <a:rPr lang="ar-IQ" sz="2400" b="1" dirty="0">
                <a:solidFill>
                  <a:schemeClr val="tx1"/>
                </a:solidFill>
                <a:ea typeface="SimSun-ExtB" panose="02010609060101010101" pitchFamily="49" charset="-122"/>
                <a:cs typeface="Simplified Arabic" panose="02020603050405020304" pitchFamily="18" charset="-78"/>
              </a:rPr>
              <a:t>تأثير فترات الري والاصناف والتداخل بينهما في متوسط وزن </a:t>
            </a:r>
            <a:r>
              <a:rPr lang="ar-IQ" sz="2400" b="1" dirty="0" err="1">
                <a:solidFill>
                  <a:schemeClr val="tx1"/>
                </a:solidFill>
                <a:ea typeface="SimSun-ExtB" panose="02010609060101010101" pitchFamily="49" charset="-122"/>
                <a:cs typeface="Simplified Arabic" panose="02020603050405020304" pitchFamily="18" charset="-78"/>
              </a:rPr>
              <a:t>العرنوص</a:t>
            </a:r>
            <a:r>
              <a:rPr lang="ar-IQ" sz="2400" b="1" dirty="0">
                <a:solidFill>
                  <a:schemeClr val="tx1"/>
                </a:solidFill>
                <a:ea typeface="SimSun-ExtB" panose="02010609060101010101" pitchFamily="49" charset="-122"/>
                <a:cs typeface="Simplified Arabic" panose="02020603050405020304" pitchFamily="18" charset="-78"/>
              </a:rPr>
              <a:t>(غم) لمحصول الذرة الصفراء</a:t>
            </a:r>
            <a:r>
              <a:rPr lang="ar-IQ" sz="2400" dirty="0">
                <a:solidFill>
                  <a:schemeClr val="tx1"/>
                </a:solidFill>
                <a:ea typeface="SimSun-ExtB" panose="02010609060101010101" pitchFamily="49" charset="-122"/>
                <a:cs typeface="Simplified Arabic" panose="02020603050405020304" pitchFamily="18" charset="-78"/>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691927413"/>
              </p:ext>
            </p:extLst>
          </p:nvPr>
        </p:nvGraphicFramePr>
        <p:xfrm>
          <a:off x="457200" y="1844824"/>
          <a:ext cx="8195481" cy="3835888"/>
        </p:xfrm>
        <a:graphic>
          <a:graphicData uri="http://schemas.openxmlformats.org/drawingml/2006/table">
            <a:tbl>
              <a:tblPr rtl="1" firstRow="1" firstCol="1" bandRow="1"/>
              <a:tblGrid>
                <a:gridCol w="1495193"/>
                <a:gridCol w="1495193"/>
                <a:gridCol w="1282847"/>
                <a:gridCol w="1600378"/>
                <a:gridCol w="2321870"/>
              </a:tblGrid>
              <a:tr h="479486">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79486">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5018</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8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207.33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187.67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174.43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189.81</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8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193.33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174.87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200.00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189.40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8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53.80</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160.00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164.53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126.11</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86">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62.00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b="1">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41.89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8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151.49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174.18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179.66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479486">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r>
                        <a:rPr lang="en-US" sz="2000" b="1" dirty="0">
                          <a:solidFill>
                            <a:srgbClr val="FF0000"/>
                          </a:solidFill>
                          <a:effectLst/>
                          <a:latin typeface="Simplified Arabic" panose="02020603050405020304" pitchFamily="18" charset="-78"/>
                          <a:ea typeface="Times New Roman" panose="02020603050405020304" pitchFamily="18" charset="0"/>
                        </a:rPr>
                        <a:t>              </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64670770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186392"/>
          </a:xfrm>
        </p:spPr>
        <p:txBody>
          <a:bodyPr>
            <a:normAutofit fontScale="90000"/>
          </a:bodyPr>
          <a:lstStyle/>
          <a:p>
            <a:r>
              <a:rPr lang="ar-IQ" sz="2400" b="1" dirty="0">
                <a:solidFill>
                  <a:schemeClr val="tx1"/>
                </a:solidFill>
              </a:rPr>
              <a:t>جدول </a:t>
            </a:r>
            <a:r>
              <a:rPr lang="ar-IQ" sz="2400" b="1" dirty="0" smtClean="0">
                <a:solidFill>
                  <a:schemeClr val="tx1"/>
                </a:solidFill>
              </a:rPr>
              <a:t>(11) </a:t>
            </a:r>
            <a:r>
              <a:rPr lang="ar-IQ" sz="2400" b="1" dirty="0">
                <a:solidFill>
                  <a:schemeClr val="tx1"/>
                </a:solidFill>
              </a:rPr>
              <a:t>تأثير فترات الري والاصناف والتداخل بينهما في متوسط وزن الحبوب (غم) لمحصول الذرة الصفراء</a:t>
            </a:r>
            <a:r>
              <a:rPr lang="ar-IQ" sz="2400" dirty="0">
                <a:solidFill>
                  <a:schemeClr val="tx1"/>
                </a:solidFill>
              </a:rPr>
              <a:t>.</a:t>
            </a:r>
            <a:r>
              <a:rPr lang="en-US" sz="2400" dirty="0">
                <a:solidFill>
                  <a:schemeClr val="tx1"/>
                </a:solidFill>
              </a:rPr>
              <a:t/>
            </a:r>
            <a:br>
              <a:rPr lang="en-US" sz="2400" dirty="0">
                <a:solidFill>
                  <a:schemeClr val="tx1"/>
                </a:solidFill>
              </a:rPr>
            </a:b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482148232"/>
              </p:ext>
            </p:extLst>
          </p:nvPr>
        </p:nvGraphicFramePr>
        <p:xfrm>
          <a:off x="683568" y="1591054"/>
          <a:ext cx="7920879" cy="4574249"/>
        </p:xfrm>
        <a:graphic>
          <a:graphicData uri="http://schemas.openxmlformats.org/drawingml/2006/table">
            <a:tbl>
              <a:tblPr rtl="1" firstRow="1" firstCol="1" bandRow="1"/>
              <a:tblGrid>
                <a:gridCol w="1445094"/>
                <a:gridCol w="1445094"/>
                <a:gridCol w="1239863"/>
                <a:gridCol w="1668030"/>
                <a:gridCol w="2122798"/>
              </a:tblGrid>
              <a:tr h="568825">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68825">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5018</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2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154.77</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140.77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133.33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142.96</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2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141.80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121.0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140.0</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134.27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2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smtClean="0">
                          <a:solidFill>
                            <a:srgbClr val="FF0000"/>
                          </a:solidFill>
                          <a:effectLst/>
                          <a:latin typeface="Simplified Arabic" panose="02020603050405020304" pitchFamily="18" charset="-78"/>
                          <a:ea typeface="Times New Roman" panose="02020603050405020304" pitchFamily="18" charset="0"/>
                        </a:rPr>
                        <a:t>30.39</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113.33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109.97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84.74</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25">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53.99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b="1">
                        <a:effectLst/>
                        <a:latin typeface="Times New Roman" panose="02020603050405020304" pitchFamily="18" charset="0"/>
                        <a:ea typeface="Times New Roman" panose="02020603050405020304" pitchFamily="18" charset="0"/>
                      </a:endParaRPr>
                    </a:p>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41.51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2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109.17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125.03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127.77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92474">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93396619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4842"/>
            <a:ext cx="8181833" cy="1236214"/>
          </a:xfrm>
        </p:spPr>
        <p:txBody>
          <a:bodyPr>
            <a:normAutofit/>
          </a:bodyPr>
          <a:lstStyle/>
          <a:p>
            <a:r>
              <a:rPr lang="ar-IQ" sz="2400" b="1" dirty="0">
                <a:solidFill>
                  <a:schemeClr val="tx1"/>
                </a:solidFill>
              </a:rPr>
              <a:t>جدول (</a:t>
            </a:r>
            <a:r>
              <a:rPr lang="ar-IQ" sz="2400" b="1" dirty="0" smtClean="0">
                <a:solidFill>
                  <a:schemeClr val="tx1"/>
                </a:solidFill>
              </a:rPr>
              <a:t>12) </a:t>
            </a:r>
            <a:r>
              <a:rPr lang="ar-IQ" sz="2400" b="1" dirty="0">
                <a:solidFill>
                  <a:schemeClr val="tx1"/>
                </a:solidFill>
              </a:rPr>
              <a:t>تأثير فترات الري والاصناف والتداخل بينهما في متوسط وزن </a:t>
            </a:r>
            <a:r>
              <a:rPr lang="ar-IQ" sz="2400" b="1" dirty="0" err="1">
                <a:solidFill>
                  <a:schemeClr val="tx1"/>
                </a:solidFill>
              </a:rPr>
              <a:t>القالوح</a:t>
            </a:r>
            <a:r>
              <a:rPr lang="ar-IQ" sz="2400" b="1" dirty="0">
                <a:solidFill>
                  <a:schemeClr val="tx1"/>
                </a:solidFill>
              </a:rPr>
              <a:t> (غم.نبات</a:t>
            </a:r>
            <a:r>
              <a:rPr lang="ar-IQ" sz="2400" b="1" baseline="30000" dirty="0">
                <a:solidFill>
                  <a:schemeClr val="tx1"/>
                </a:solidFill>
              </a:rPr>
              <a:t>-1</a:t>
            </a:r>
            <a:r>
              <a:rPr lang="ar-IQ" sz="2400" b="1" dirty="0">
                <a:solidFill>
                  <a:schemeClr val="tx1"/>
                </a:solidFill>
              </a:rPr>
              <a:t>)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4007059745"/>
              </p:ext>
            </p:extLst>
          </p:nvPr>
        </p:nvGraphicFramePr>
        <p:xfrm>
          <a:off x="611561" y="1596789"/>
          <a:ext cx="8000176" cy="4532067"/>
        </p:xfrm>
        <a:graphic>
          <a:graphicData uri="http://schemas.openxmlformats.org/drawingml/2006/table">
            <a:tbl>
              <a:tblPr rtl="1" firstRow="1" firstCol="1" bandRow="1"/>
              <a:tblGrid>
                <a:gridCol w="1406895"/>
                <a:gridCol w="1398395"/>
                <a:gridCol w="1207974"/>
                <a:gridCol w="1425047"/>
                <a:gridCol w="2561865"/>
              </a:tblGrid>
              <a:tr h="539616">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39616">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61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52.56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46.92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41.11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46.86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61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كل4 أيام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51.51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53.84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60.00</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55.11</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61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22.85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46.66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54.84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       </a:t>
                      </a:r>
                      <a:r>
                        <a:rPr lang="en-US" sz="2000" b="1" dirty="0" smtClean="0">
                          <a:solidFill>
                            <a:srgbClr val="FF0000"/>
                          </a:solidFill>
                          <a:effectLst/>
                          <a:latin typeface="Simplified Arabic" panose="02020603050405020304" pitchFamily="18" charset="-78"/>
                          <a:ea typeface="Times New Roman" panose="02020603050405020304" pitchFamily="18" charset="0"/>
                        </a:rPr>
                        <a:t>41.45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616">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14.64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11.14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75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42.31</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49.14</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solidFill>
                            <a:schemeClr val="tx2"/>
                          </a:solidFill>
                          <a:effectLst/>
                          <a:latin typeface="Simplified Arabic" panose="02020603050405020304" pitchFamily="18" charset="-78"/>
                          <a:ea typeface="Times New Roman" panose="02020603050405020304" pitchFamily="18" charset="0"/>
                        </a:rPr>
                        <a:t>      51.98</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39616">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 8.45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73312348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solidFill>
                  <a:schemeClr val="tx1"/>
                </a:solidFill>
              </a:rPr>
              <a:t>جدول (</a:t>
            </a:r>
            <a:r>
              <a:rPr lang="ar-IQ" sz="2400" b="1" dirty="0" smtClean="0">
                <a:solidFill>
                  <a:schemeClr val="tx1"/>
                </a:solidFill>
              </a:rPr>
              <a:t>13) </a:t>
            </a:r>
            <a:r>
              <a:rPr lang="ar-IQ" sz="2400" b="1" dirty="0">
                <a:solidFill>
                  <a:schemeClr val="tx1"/>
                </a:solidFill>
              </a:rPr>
              <a:t>تأثير فترات الري والاصناف والتداخل بينهما في متوسط عدد الحبوب (حبة.عرنوص</a:t>
            </a:r>
            <a:r>
              <a:rPr lang="ar-IQ" sz="2400" b="1" baseline="30000" dirty="0">
                <a:solidFill>
                  <a:schemeClr val="tx1"/>
                </a:solidFill>
              </a:rPr>
              <a:t>-1</a:t>
            </a:r>
            <a:r>
              <a:rPr lang="ar-IQ" sz="2400" b="1" dirty="0">
                <a:solidFill>
                  <a:schemeClr val="tx1"/>
                </a:solidFill>
              </a:rPr>
              <a:t>)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335773476"/>
              </p:ext>
            </p:extLst>
          </p:nvPr>
        </p:nvGraphicFramePr>
        <p:xfrm>
          <a:off x="813027" y="1616959"/>
          <a:ext cx="7859214" cy="4323942"/>
        </p:xfrm>
        <a:graphic>
          <a:graphicData uri="http://schemas.openxmlformats.org/drawingml/2006/table">
            <a:tbl>
              <a:tblPr rtl="1" firstRow="1" firstCol="1" bandRow="1"/>
              <a:tblGrid>
                <a:gridCol w="1377577"/>
                <a:gridCol w="1377577"/>
                <a:gridCol w="1192006"/>
                <a:gridCol w="1630683"/>
                <a:gridCol w="2281371"/>
              </a:tblGrid>
              <a:tr h="378998">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378998">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99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كل2يوم</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618.67</a:t>
                      </a:r>
                      <a:endParaRPr lang="en-US" sz="2000" b="1" dirty="0">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642.67</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648.33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636.56</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449">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ـيام</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631.00</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557.00</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590.67</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592.89</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6أيام</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solidFill>
                            <a:srgbClr val="FF0000"/>
                          </a:solidFill>
                          <a:effectLst/>
                          <a:latin typeface="Simplified Arabic" panose="02020603050405020304" pitchFamily="18" charset="-78"/>
                          <a:ea typeface="Times New Roman" panose="02020603050405020304" pitchFamily="18" charset="0"/>
                        </a:rPr>
                        <a:t>      </a:t>
                      </a:r>
                      <a:r>
                        <a:rPr lang="en-US" sz="2000" b="1" dirty="0" smtClean="0">
                          <a:solidFill>
                            <a:srgbClr val="FF0000"/>
                          </a:solidFill>
                          <a:effectLst/>
                          <a:latin typeface="Simplified Arabic" panose="02020603050405020304" pitchFamily="18" charset="-78"/>
                          <a:ea typeface="Times New Roman" panose="02020603050405020304" pitchFamily="18" charset="0"/>
                        </a:rPr>
                        <a:t>181.67</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499.00</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458.00</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379.56</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996">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والاصناف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    215.84 </a:t>
                      </a:r>
                      <a:endParaRPr lang="en-US" sz="2000" b="1" dirty="0">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219.23       </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72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solidFill>
                            <a:schemeClr val="tx1"/>
                          </a:solidFill>
                          <a:effectLst/>
                          <a:latin typeface="Simplified Arabic" panose="02020603050405020304" pitchFamily="18" charset="-78"/>
                          <a:ea typeface="Times New Roman" panose="02020603050405020304" pitchFamily="18" charset="0"/>
                        </a:rPr>
                        <a:t>477.11</a:t>
                      </a:r>
                      <a:endParaRPr lang="en-US" sz="2000" b="1" dirty="0">
                        <a:solidFill>
                          <a:schemeClr val="tx1"/>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1"/>
                          </a:solidFill>
                          <a:effectLst/>
                          <a:latin typeface="Simplified Arabic" panose="02020603050405020304" pitchFamily="18" charset="-78"/>
                          <a:ea typeface="Times New Roman" panose="02020603050405020304" pitchFamily="18" charset="0"/>
                        </a:rPr>
                        <a:t>566.22</a:t>
                      </a:r>
                      <a:endParaRPr lang="en-US" sz="2000" b="1" dirty="0">
                        <a:solidFill>
                          <a:schemeClr val="tx1"/>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565.67</a:t>
                      </a:r>
                      <a:endParaRPr lang="en-US" sz="2000" b="1" dirty="0">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378998">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7232" marR="6723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809683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68490"/>
            <a:ext cx="8195481" cy="1222566"/>
          </a:xfrm>
        </p:spPr>
        <p:txBody>
          <a:bodyPr>
            <a:normAutofit/>
          </a:bodyPr>
          <a:lstStyle/>
          <a:p>
            <a:r>
              <a:rPr lang="ar-IQ" sz="2400" b="1" dirty="0">
                <a:solidFill>
                  <a:schemeClr val="tx1"/>
                </a:solidFill>
              </a:rPr>
              <a:t>جدول (</a:t>
            </a:r>
            <a:r>
              <a:rPr lang="ar-IQ" sz="2400" b="1" dirty="0" smtClean="0">
                <a:solidFill>
                  <a:schemeClr val="tx1"/>
                </a:solidFill>
              </a:rPr>
              <a:t>14) </a:t>
            </a:r>
            <a:r>
              <a:rPr lang="ar-IQ" sz="2400" b="1" dirty="0">
                <a:solidFill>
                  <a:schemeClr val="tx1"/>
                </a:solidFill>
              </a:rPr>
              <a:t>تأثير فترات الري والاصناف والتداخل بينهما في متوسط وزن الحبة (غم)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026297704"/>
              </p:ext>
            </p:extLst>
          </p:nvPr>
        </p:nvGraphicFramePr>
        <p:xfrm>
          <a:off x="539553" y="1700810"/>
          <a:ext cx="8208912" cy="4129606"/>
        </p:xfrm>
        <a:graphic>
          <a:graphicData uri="http://schemas.openxmlformats.org/drawingml/2006/table">
            <a:tbl>
              <a:tblPr rtl="1" firstRow="1" firstCol="1" bandRow="1"/>
              <a:tblGrid>
                <a:gridCol w="1447041"/>
                <a:gridCol w="1433094"/>
                <a:gridCol w="1233473"/>
                <a:gridCol w="1838371"/>
                <a:gridCol w="2256933"/>
              </a:tblGrid>
              <a:tr h="365635">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365635">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635">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2يوم</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solidFill>
                            <a:schemeClr val="tx2"/>
                          </a:solidFill>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0.24</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0.22</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0.21</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0.22</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89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أيام</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0.22</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0.21</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0.23</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0.22</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6 أيام</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0.17</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0.22</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0.23</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0.21</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780">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0.06  </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r"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en-US" sz="2000" b="1" dirty="0" smtClean="0">
                          <a:effectLst/>
                          <a:latin typeface="Simplified Arabic" panose="02020603050405020304" pitchFamily="18" charset="-78"/>
                          <a:ea typeface="Times New Roman" panose="02020603050405020304" pitchFamily="18" charset="0"/>
                        </a:rPr>
                        <a:t>%</a:t>
                      </a: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smtClean="0">
                          <a:effectLst/>
                          <a:latin typeface="Simplified Arabic" panose="02020603050405020304" pitchFamily="18" charset="-78"/>
                          <a:ea typeface="Times New Roman" panose="02020603050405020304" pitchFamily="18" charset="0"/>
                        </a:rPr>
                        <a:t>  </a:t>
                      </a:r>
                      <a:r>
                        <a:rPr lang="ar-IQ"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2000" b="1"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م</a:t>
                      </a:r>
                      <a:r>
                        <a:rPr lang="en-US" sz="2000" b="1" dirty="0">
                          <a:solidFill>
                            <a:srgbClr val="FF0000"/>
                          </a:solidFill>
                          <a:effectLst/>
                          <a:latin typeface="Simplified Arabic" panose="02020603050405020304" pitchFamily="18" charset="-78"/>
                          <a:ea typeface="Times New Roman" panose="02020603050405020304" pitchFamily="18" charset="0"/>
                        </a:rPr>
                        <a:t>          </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0.21</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0.22</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0.22</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365635">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م</a:t>
                      </a:r>
                      <a:r>
                        <a:rPr lang="en-US" sz="2000" b="1" dirty="0">
                          <a:solidFill>
                            <a:srgbClr val="FF0000"/>
                          </a:solidFill>
                          <a:effectLst/>
                          <a:latin typeface="Simplified Arabic" panose="02020603050405020304" pitchFamily="18" charset="-78"/>
                          <a:ea typeface="Times New Roman" panose="02020603050405020304" pitchFamily="18" charset="0"/>
                        </a:rPr>
                        <a:t>             </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1104" marR="6110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2930798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solidFill>
                  <a:schemeClr val="tx1"/>
                </a:solidFill>
              </a:rPr>
              <a:t>جدول (</a:t>
            </a:r>
            <a:r>
              <a:rPr lang="ar-IQ" sz="2400" b="1" dirty="0" smtClean="0">
                <a:solidFill>
                  <a:schemeClr val="tx1"/>
                </a:solidFill>
              </a:rPr>
              <a:t>15) </a:t>
            </a:r>
            <a:r>
              <a:rPr lang="ar-IQ" sz="2400" b="1" dirty="0">
                <a:solidFill>
                  <a:schemeClr val="tx1"/>
                </a:solidFill>
              </a:rPr>
              <a:t>تأثير فترات الري والاصناف والتداخل بينهما في متوسط الحاصل </a:t>
            </a:r>
            <a:r>
              <a:rPr lang="ar-IQ" sz="2400" b="1" dirty="0" err="1">
                <a:solidFill>
                  <a:schemeClr val="tx1"/>
                </a:solidFill>
              </a:rPr>
              <a:t>البايولوجي</a:t>
            </a:r>
            <a:r>
              <a:rPr lang="ar-IQ" sz="2400" b="1" dirty="0">
                <a:solidFill>
                  <a:schemeClr val="tx1"/>
                </a:solidFill>
              </a:rPr>
              <a:t> (</a:t>
            </a:r>
            <a:r>
              <a:rPr lang="ar-IQ" sz="2400" b="1" dirty="0" smtClean="0">
                <a:solidFill>
                  <a:schemeClr val="tx1"/>
                </a:solidFill>
              </a:rPr>
              <a:t>طن.هـ</a:t>
            </a:r>
            <a:r>
              <a:rPr lang="ar-IQ" sz="2400" b="1" baseline="30000" dirty="0" smtClean="0">
                <a:solidFill>
                  <a:schemeClr val="tx1"/>
                </a:solidFill>
              </a:rPr>
              <a:t>-1</a:t>
            </a:r>
            <a:r>
              <a:rPr lang="ar-IQ" sz="2400" b="1" dirty="0">
                <a:solidFill>
                  <a:schemeClr val="tx1"/>
                </a:solidFill>
              </a:rPr>
              <a:t>)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427387653"/>
              </p:ext>
            </p:extLst>
          </p:nvPr>
        </p:nvGraphicFramePr>
        <p:xfrm>
          <a:off x="457201" y="1772816"/>
          <a:ext cx="8372424" cy="4099171"/>
        </p:xfrm>
        <a:graphic>
          <a:graphicData uri="http://schemas.openxmlformats.org/drawingml/2006/table">
            <a:tbl>
              <a:tblPr rtl="1" firstRow="1" firstCol="1" bandRow="1"/>
              <a:tblGrid>
                <a:gridCol w="1527474"/>
                <a:gridCol w="1527474"/>
                <a:gridCol w="1310544"/>
                <a:gridCol w="1851177"/>
                <a:gridCol w="2155755"/>
              </a:tblGrid>
              <a:tr h="451990">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الاصناف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51990">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0">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45.87</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42.64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37.82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42.11</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0">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31.67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32.51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37.33</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33.83</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0">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سقي كل 6 أيام</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18.95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30.22</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33.99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27.72</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0">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5.97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2.54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981">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32.16</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35.12</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000" b="1" dirty="0" smtClean="0">
                          <a:effectLst/>
                          <a:latin typeface="Simplified Arabic" panose="02020603050405020304" pitchFamily="18" charset="-78"/>
                          <a:ea typeface="Times New Roman" panose="02020603050405020304" pitchFamily="18" charset="0"/>
                        </a:rPr>
                        <a:t>            </a:t>
                      </a:r>
                      <a:r>
                        <a:rPr lang="en-US" sz="2000" b="1" dirty="0" smtClean="0">
                          <a:solidFill>
                            <a:schemeClr val="tx2"/>
                          </a:solidFill>
                          <a:effectLst/>
                          <a:latin typeface="Simplified Arabic" panose="02020603050405020304" pitchFamily="18" charset="-78"/>
                          <a:ea typeface="Times New Roman" panose="02020603050405020304" pitchFamily="18" charset="0"/>
                        </a:rPr>
                        <a:t>36.38</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451990">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 3.45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9119161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692696"/>
            <a:ext cx="8352928" cy="5102166"/>
          </a:xfrm>
          <a:prstGeom prst="rect">
            <a:avLst/>
          </a:prstGeom>
        </p:spPr>
        <p:txBody>
          <a:bodyPr wrap="square">
            <a:spAutoFit/>
          </a:bodyPr>
          <a:lstStyle/>
          <a:p>
            <a:pPr indent="323215" algn="just">
              <a:lnSpc>
                <a:spcPct val="150000"/>
              </a:lnSpc>
            </a:pPr>
            <a:r>
              <a:rPr lang="ar-IQ" sz="2800" b="1" dirty="0">
                <a:latin typeface="Times New Roman" panose="02020603050405020304" pitchFamily="18" charset="0"/>
                <a:ea typeface="Times New Roman" panose="02020603050405020304" pitchFamily="18" charset="0"/>
                <a:cs typeface="Simplified Arabic" panose="02020603050405020304" pitchFamily="18" charset="-78"/>
              </a:rPr>
              <a:t>المقدمة </a:t>
            </a:r>
            <a:r>
              <a:rPr lang="ar-IQ" sz="2800" dirty="0">
                <a:solidFill>
                  <a:prstClr val="black"/>
                </a:solidFill>
              </a:rPr>
              <a:t>(</a:t>
            </a:r>
            <a:r>
              <a:rPr lang="en-US" sz="2800" dirty="0" smtClean="0">
                <a:solidFill>
                  <a:prstClr val="black"/>
                </a:solidFill>
              </a:rPr>
              <a:t>Introduction</a:t>
            </a:r>
            <a:r>
              <a:rPr lang="ar-IQ" sz="2800" dirty="0" smtClean="0">
                <a:solidFill>
                  <a:prstClr val="black"/>
                </a:solidFill>
              </a:rPr>
              <a:t>)</a:t>
            </a:r>
            <a:endParaRPr lang="ar-IQ" sz="28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150000"/>
              </a:lnSpc>
            </a:pPr>
            <a:r>
              <a:rPr lang="ar-IQ" sz="2400" dirty="0" smtClean="0">
                <a:ea typeface="Times New Roman" panose="02020603050405020304" pitchFamily="18" charset="0"/>
                <a:cs typeface="Simplified Arabic" panose="02020603050405020304" pitchFamily="18" charset="-78"/>
              </a:rPr>
              <a:t>يعد </a:t>
            </a:r>
            <a:r>
              <a:rPr lang="ar-IQ" sz="2400" dirty="0">
                <a:ea typeface="Times New Roman" panose="02020603050405020304" pitchFamily="18" charset="0"/>
                <a:cs typeface="Simplified Arabic" panose="02020603050405020304" pitchFamily="18" charset="-78"/>
              </a:rPr>
              <a:t>محصول الذرة الصفراء (</a:t>
            </a:r>
            <a:r>
              <a:rPr lang="en-US" sz="2400" i="1" dirty="0">
                <a:latin typeface="Simplified Arabic" panose="02020603050405020304" pitchFamily="18" charset="-78"/>
                <a:ea typeface="Times New Roman" panose="02020603050405020304" pitchFamily="18" charset="0"/>
              </a:rPr>
              <a:t>Zea mays </a:t>
            </a:r>
            <a:r>
              <a:rPr lang="en-US" sz="2400" dirty="0">
                <a:latin typeface="Simplified Arabic" panose="02020603050405020304" pitchFamily="18" charset="-78"/>
                <a:ea typeface="Times New Roman" panose="02020603050405020304" pitchFamily="18" charset="0"/>
              </a:rPr>
              <a:t>L.</a:t>
            </a:r>
            <a:r>
              <a:rPr lang="ar-IQ" sz="2400" dirty="0">
                <a:latin typeface="Simplified Arabic" panose="02020603050405020304" pitchFamily="18" charset="-78"/>
                <a:ea typeface="Times New Roman" panose="02020603050405020304" pitchFamily="18" charset="0"/>
              </a:rPr>
              <a:t>) من محاصيل الحبوب المهمة في العراق فهو مهم في تغذية الانسان والحيوان. يحتل المحصول المرتبة الاولى من حيث المساحة المزروعة و </a:t>
            </a:r>
            <a:r>
              <a:rPr lang="ar-IQ" sz="2400" dirty="0" smtClean="0">
                <a:latin typeface="Simplified Arabic" panose="02020603050405020304" pitchFamily="18" charset="-78"/>
                <a:ea typeface="Times New Roman" panose="02020603050405020304" pitchFamily="18" charset="0"/>
              </a:rPr>
              <a:t>الإنتاج</a:t>
            </a:r>
            <a:r>
              <a:rPr lang="ar-IQ" sz="2400" dirty="0" smtClean="0">
                <a:ea typeface="Times New Roman" panose="02020603050405020304" pitchFamily="18" charset="0"/>
                <a:cs typeface="Simplified Arabic" panose="02020603050405020304" pitchFamily="18" charset="-78"/>
              </a:rPr>
              <a:t>. </a:t>
            </a:r>
            <a:r>
              <a:rPr lang="ar-IQ" sz="2400" dirty="0">
                <a:ea typeface="Times New Roman" panose="02020603050405020304" pitchFamily="18" charset="0"/>
                <a:cs typeface="Simplified Arabic" panose="02020603050405020304" pitchFamily="18" charset="-78"/>
              </a:rPr>
              <a:t>ولكونه من المحاصيل الخلطية التلقيح فقد لقي عنايةً واسعةً من قبل مربي النبات من أجل تحسينه. الامر الذي دفع الى أنشاء هجن جديدة ذات انتاج كبير في جميع انحاء العالم والمعتمدة على التباعد الوراثي بين </a:t>
            </a:r>
            <a:r>
              <a:rPr lang="ar-IQ" sz="2400" dirty="0" smtClean="0">
                <a:ea typeface="Times New Roman" panose="02020603050405020304" pitchFamily="18" charset="0"/>
                <a:cs typeface="Simplified Arabic" panose="02020603050405020304" pitchFamily="18" charset="-78"/>
              </a:rPr>
              <a:t>الإباء. </a:t>
            </a:r>
            <a:r>
              <a:rPr lang="ar-IQ" sz="2400" dirty="0" smtClean="0">
                <a:latin typeface="Simplified Arabic" panose="02020603050405020304" pitchFamily="18" charset="-78"/>
                <a:ea typeface="Times New Roman" panose="02020603050405020304" pitchFamily="18" charset="0"/>
              </a:rPr>
              <a:t>أن </a:t>
            </a:r>
            <a:r>
              <a:rPr lang="ar-IQ" sz="2400" dirty="0">
                <a:latin typeface="Simplified Arabic" panose="02020603050405020304" pitchFamily="18" charset="-78"/>
                <a:ea typeface="Times New Roman" panose="02020603050405020304" pitchFamily="18" charset="0"/>
              </a:rPr>
              <a:t>متوسط الانتاج لأي تركيب وراثي تحت ظروف الاجهاد المائي هو دليل على تحمله للإجهاد من جهة، ومستوى كفاءته في إعطاء حاصل أعلى من جهة أخرى بالاعتماد على درجة الشد الرطوبي للتربة، ومرحلة النمو للنبات، ومدة تعرضه </a:t>
            </a:r>
            <a:r>
              <a:rPr lang="ar-IQ" sz="2400" dirty="0" smtClean="0">
                <a:latin typeface="Simplified Arabic" panose="02020603050405020304" pitchFamily="18" charset="-78"/>
                <a:ea typeface="Times New Roman" panose="02020603050405020304" pitchFamily="18" charset="0"/>
              </a:rPr>
              <a:t>للجفاف.</a:t>
            </a:r>
            <a:endParaRPr lang="ar-IQ" sz="2400" dirty="0"/>
          </a:p>
        </p:txBody>
      </p:sp>
    </p:spTree>
    <p:extLst>
      <p:ext uri="{BB962C8B-B14F-4D97-AF65-F5344CB8AC3E}">
        <p14:creationId xmlns:p14="http://schemas.microsoft.com/office/powerpoint/2010/main" val="204446557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8328"/>
            <a:ext cx="8229600" cy="1252728"/>
          </a:xfrm>
        </p:spPr>
        <p:txBody>
          <a:bodyPr>
            <a:normAutofit/>
          </a:bodyPr>
          <a:lstStyle/>
          <a:p>
            <a:r>
              <a:rPr lang="ar-IQ" sz="2400" b="1" dirty="0">
                <a:solidFill>
                  <a:schemeClr val="tx1"/>
                </a:solidFill>
              </a:rPr>
              <a:t>جدول (</a:t>
            </a:r>
            <a:r>
              <a:rPr lang="ar-IQ" sz="2400" b="1" dirty="0" smtClean="0">
                <a:solidFill>
                  <a:schemeClr val="tx1"/>
                </a:solidFill>
              </a:rPr>
              <a:t>16) </a:t>
            </a:r>
            <a:r>
              <a:rPr lang="ar-IQ" sz="2400" b="1" dirty="0">
                <a:solidFill>
                  <a:schemeClr val="tx1"/>
                </a:solidFill>
              </a:rPr>
              <a:t>تأثير فترات الري والاصناف والتداخل بينهما في متوسط حاصل الحبوب (</a:t>
            </a:r>
            <a:r>
              <a:rPr lang="ar-IQ" sz="2400" b="1" dirty="0" smtClean="0">
                <a:solidFill>
                  <a:schemeClr val="tx1"/>
                </a:solidFill>
              </a:rPr>
              <a:t>طن.هـ</a:t>
            </a:r>
            <a:r>
              <a:rPr lang="ar-IQ" sz="2400" b="1" baseline="30000" dirty="0" smtClean="0">
                <a:solidFill>
                  <a:schemeClr val="tx1"/>
                </a:solidFill>
              </a:rPr>
              <a:t>-1</a:t>
            </a:r>
            <a:r>
              <a:rPr lang="ar-IQ" sz="2400" b="1" dirty="0">
                <a:solidFill>
                  <a:schemeClr val="tx1"/>
                </a:solidFill>
              </a:rPr>
              <a:t>) لمحصول الذرة الصفراء.</a:t>
            </a:r>
            <a:endParaRPr lang="ar-IQ" sz="2400" b="1"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745598539"/>
              </p:ext>
            </p:extLst>
          </p:nvPr>
        </p:nvGraphicFramePr>
        <p:xfrm>
          <a:off x="457201" y="1700811"/>
          <a:ext cx="8229598" cy="4408486"/>
        </p:xfrm>
        <a:graphic>
          <a:graphicData uri="http://schemas.openxmlformats.org/drawingml/2006/table">
            <a:tbl>
              <a:tblPr rtl="1" firstRow="1" firstCol="1" bandRow="1"/>
              <a:tblGrid>
                <a:gridCol w="1501417"/>
                <a:gridCol w="1501417"/>
                <a:gridCol w="1288188"/>
                <a:gridCol w="1653881"/>
                <a:gridCol w="2284695"/>
              </a:tblGrid>
              <a:tr h="520057">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20057">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05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 يوم</a:t>
                      </a:r>
                      <a:r>
                        <a:rPr lang="en-US" sz="2000" b="1">
                          <a:effectLst/>
                          <a:latin typeface="Simplified Arabic" panose="02020603050405020304" pitchFamily="18" charset="-78"/>
                          <a:ea typeface="Times New Roman" panose="02020603050405020304" pitchFamily="18" charset="0"/>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10.31</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9.38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8.88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9.52</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05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9.45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8.11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9.33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8.96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05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2.06</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7.55</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7.33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5.64</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057">
                <a:tc gridSpan="4">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a:effectLst/>
                          <a:latin typeface="Simplified Arabic" panose="02020603050405020304" pitchFamily="18" charset="-78"/>
                          <a:ea typeface="Times New Roman" panose="02020603050405020304" pitchFamily="18" charset="0"/>
                        </a:rPr>
                        <a:t>             3.60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 2.74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7.27</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8.34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8.51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20057">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 م</a:t>
                      </a:r>
                      <a:r>
                        <a:rPr lang="en-US" sz="2000" b="1" dirty="0">
                          <a:solidFill>
                            <a:srgbClr val="FF0000"/>
                          </a:solidFill>
                          <a:effectLst/>
                          <a:latin typeface="Simplified Arabic" panose="02020603050405020304" pitchFamily="18" charset="-78"/>
                          <a:ea typeface="Times New Roman" panose="02020603050405020304" pitchFamily="18" charset="0"/>
                        </a:rPr>
                        <a:t>            </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96860501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1433" y="548680"/>
            <a:ext cx="8229600" cy="1252728"/>
          </a:xfrm>
        </p:spPr>
        <p:txBody>
          <a:bodyPr>
            <a:normAutofit/>
          </a:bodyPr>
          <a:lstStyle/>
          <a:p>
            <a:r>
              <a:rPr lang="ar-IQ" sz="2400" b="1" dirty="0">
                <a:solidFill>
                  <a:schemeClr val="tx1"/>
                </a:solidFill>
              </a:rPr>
              <a:t>جدول (</a:t>
            </a:r>
            <a:r>
              <a:rPr lang="ar-IQ" sz="2400" b="1" dirty="0" smtClean="0">
                <a:solidFill>
                  <a:schemeClr val="tx1"/>
                </a:solidFill>
              </a:rPr>
              <a:t>17) </a:t>
            </a:r>
            <a:r>
              <a:rPr lang="ar-IQ" sz="2400" b="1" dirty="0">
                <a:solidFill>
                  <a:schemeClr val="tx1"/>
                </a:solidFill>
              </a:rPr>
              <a:t>تأثير فترات الري والاصناف والتداخل بينهما في متوسط دليل الحصاد(%) لمحصول الذرة الصفراء.</a:t>
            </a:r>
            <a:r>
              <a:rPr lang="en-US" sz="2400" b="1" dirty="0">
                <a:solidFill>
                  <a:schemeClr val="tx1"/>
                </a:solidFill>
              </a:rPr>
              <a:t/>
            </a:r>
            <a:br>
              <a:rPr lang="en-US" sz="2400" b="1" dirty="0">
                <a:solidFill>
                  <a:schemeClr val="tx1"/>
                </a:solidFill>
              </a:rPr>
            </a:br>
            <a:endParaRPr lang="ar-IQ" sz="2400" b="1"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444581190"/>
              </p:ext>
            </p:extLst>
          </p:nvPr>
        </p:nvGraphicFramePr>
        <p:xfrm>
          <a:off x="497678" y="1700808"/>
          <a:ext cx="8258073" cy="4180405"/>
        </p:xfrm>
        <a:graphic>
          <a:graphicData uri="http://schemas.openxmlformats.org/drawingml/2006/table">
            <a:tbl>
              <a:tblPr rtl="1" firstRow="1" firstCol="1" bandRow="1"/>
              <a:tblGrid>
                <a:gridCol w="1544240"/>
                <a:gridCol w="1544240"/>
                <a:gridCol w="1324929"/>
                <a:gridCol w="1131742"/>
                <a:gridCol w="2712922"/>
              </a:tblGrid>
              <a:tr h="507997">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07997">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 </a:t>
                      </a:r>
                      <a:r>
                        <a:rPr lang="ar-IQ" sz="2000" b="1">
                          <a:effectLst/>
                          <a:latin typeface="Simplified Arabic" panose="02020603050405020304" pitchFamily="18" charset="-78"/>
                          <a:ea typeface="Times New Roman" panose="02020603050405020304" pitchFamily="18" charset="0"/>
                        </a:rPr>
                        <a:t> 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99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22.31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21.93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23.34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22.53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99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29.87</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24.83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24.82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26.51</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997">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10.95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24.96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21.65</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19.19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997">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والاصناف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 </a:t>
                      </a:r>
                      <a:r>
                        <a:rPr lang="en-US" sz="2000" b="1" dirty="0">
                          <a:effectLst/>
                          <a:latin typeface="Simplified Arabic" panose="02020603050405020304" pitchFamily="18" charset="-78"/>
                          <a:ea typeface="Times New Roman" panose="02020603050405020304" pitchFamily="18" charset="0"/>
                        </a:rPr>
                        <a:t>6.89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a:t>
                      </a: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  </a:t>
                      </a:r>
                      <a:r>
                        <a:rPr lang="ar-IQ" sz="2000" b="1" dirty="0" smtClean="0">
                          <a:effectLst/>
                          <a:latin typeface="Simplified Arabic" panose="02020603050405020304" pitchFamily="18" charset="-78"/>
                          <a:ea typeface="Times New Roman" panose="02020603050405020304" pitchFamily="18" charset="0"/>
                        </a:rPr>
                        <a:t>     </a:t>
                      </a:r>
                      <a:r>
                        <a:rPr lang="ar-IQ" sz="2000" b="1"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426">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21.04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23.91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23.27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07997">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46622432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solidFill>
                  <a:schemeClr val="tx1"/>
                </a:solidFill>
              </a:rPr>
              <a:t>جدول </a:t>
            </a:r>
            <a:r>
              <a:rPr lang="ar-IQ" sz="2400" b="1" dirty="0" smtClean="0">
                <a:solidFill>
                  <a:schemeClr val="tx1"/>
                </a:solidFill>
              </a:rPr>
              <a:t>(18) </a:t>
            </a:r>
            <a:r>
              <a:rPr lang="ar-IQ" sz="2400" b="1" dirty="0">
                <a:solidFill>
                  <a:schemeClr val="tx1"/>
                </a:solidFill>
              </a:rPr>
              <a:t>تأثير فترات الري والاصناف والتداخل بينهما في متوسط النسبة المئوية للزيت (%)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98460597"/>
              </p:ext>
            </p:extLst>
          </p:nvPr>
        </p:nvGraphicFramePr>
        <p:xfrm>
          <a:off x="457201" y="1591051"/>
          <a:ext cx="8229598" cy="4502244"/>
        </p:xfrm>
        <a:graphic>
          <a:graphicData uri="http://schemas.openxmlformats.org/drawingml/2006/table">
            <a:tbl>
              <a:tblPr rtl="1" firstRow="1" firstCol="1" bandRow="1"/>
              <a:tblGrid>
                <a:gridCol w="1501417"/>
                <a:gridCol w="1501417"/>
                <a:gridCol w="1288188"/>
                <a:gridCol w="1470351"/>
                <a:gridCol w="2468225"/>
              </a:tblGrid>
              <a:tr h="535988">
                <a:tc rowSpan="2">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r>
                        <a:rPr lang="en-US" sz="2000" b="1">
                          <a:effectLst/>
                          <a:latin typeface="Simplified Arabic" panose="02020603050405020304" pitchFamily="18" charset="-78"/>
                          <a:ea typeface="Times New Roman" panose="02020603050405020304" pitchFamily="18" charset="0"/>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35988">
                <a:tc vMerge="1">
                  <a:txBody>
                    <a:bodyPr/>
                    <a:lstStyle/>
                    <a:p>
                      <a:pPr rtl="1"/>
                      <a:endParaRPr lang="ar-IQ"/>
                    </a:p>
                  </a:txBody>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98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 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5.34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4.46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4.86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4.89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98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5.53</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5.19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5.26</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98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6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3.37</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4.75</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ar-IQ" sz="2000" b="1" dirty="0" smtClean="0">
                          <a:effectLst/>
                          <a:latin typeface="Simplified Arabic" panose="02020603050405020304" pitchFamily="18" charset="-78"/>
                          <a:ea typeface="Times New Roman" panose="02020603050405020304" pitchFamily="18" charset="0"/>
                        </a:rPr>
                        <a:t>           </a:t>
                      </a:r>
                      <a:r>
                        <a:rPr lang="en-US" sz="2000" b="1" dirty="0" smtClean="0">
                          <a:effectLst/>
                          <a:latin typeface="Simplified Arabic" panose="02020603050405020304" pitchFamily="18" charset="-78"/>
                          <a:ea typeface="Times New Roman" panose="02020603050405020304" pitchFamily="18" charset="0"/>
                        </a:rPr>
                        <a:t>4.84</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4.32</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988">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1.06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0.92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328">
                <a:tc>
                  <a:txBody>
                    <a:bodyPr/>
                    <a:lstStyle/>
                    <a:p>
                      <a:pPr algn="just"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4.59</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4.91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en-US" sz="2000" b="1">
                          <a:effectLst/>
                          <a:latin typeface="Simplified Arabic" panose="02020603050405020304" pitchFamily="18" charset="-78"/>
                          <a:ea typeface="Times New Roman" panose="02020603050405020304" pitchFamily="18" charset="0"/>
                        </a:rPr>
                        <a:t>4.96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35988">
                <a:tc gridSpan="4">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للأصناف</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            </a:t>
                      </a:r>
                      <a:r>
                        <a:rPr lang="ar-IQ" sz="20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غ . م</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just"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53097421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a:solidFill>
                  <a:schemeClr val="tx1"/>
                </a:solidFill>
              </a:rPr>
              <a:t>جدول </a:t>
            </a:r>
            <a:r>
              <a:rPr lang="ar-IQ" sz="2400" b="1" dirty="0" smtClean="0">
                <a:solidFill>
                  <a:schemeClr val="tx1"/>
                </a:solidFill>
              </a:rPr>
              <a:t>(19) </a:t>
            </a:r>
            <a:r>
              <a:rPr lang="ar-IQ" sz="2400" b="1" dirty="0">
                <a:solidFill>
                  <a:schemeClr val="tx1"/>
                </a:solidFill>
              </a:rPr>
              <a:t>تأثير فترات الري والاصناف والتداخل بينهما في متوسط النسبة المئوية للبروتين (%) لمحصول الذرة الصفراء</a:t>
            </a:r>
            <a:r>
              <a:rPr lang="ar-IQ" sz="2400" dirty="0">
                <a:solidFill>
                  <a:schemeClr val="tx1"/>
                </a:solidFill>
              </a:rPr>
              <a:t>.</a:t>
            </a:r>
            <a:endParaRPr lang="ar-IQ" sz="2400" dirty="0">
              <a:solidFill>
                <a:schemeClr val="tx1"/>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509622729"/>
              </p:ext>
            </p:extLst>
          </p:nvPr>
        </p:nvGraphicFramePr>
        <p:xfrm>
          <a:off x="457201" y="1591055"/>
          <a:ext cx="8229598" cy="4646259"/>
        </p:xfrm>
        <a:graphic>
          <a:graphicData uri="http://schemas.openxmlformats.org/drawingml/2006/table">
            <a:tbl>
              <a:tblPr rtl="1" firstRow="1" firstCol="1" bandRow="1"/>
              <a:tblGrid>
                <a:gridCol w="1501417"/>
                <a:gridCol w="1501417"/>
                <a:gridCol w="1288188"/>
                <a:gridCol w="1681177"/>
                <a:gridCol w="2257399"/>
              </a:tblGrid>
              <a:tr h="563781">
                <a:tc rowSpan="2">
                  <a:txBody>
                    <a:bodyPr/>
                    <a:lstStyle/>
                    <a:p>
                      <a:pPr algn="r"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فترات الري</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563781">
                <a:tc vMerge="1">
                  <a:txBody>
                    <a:bodyPr/>
                    <a:lstStyle/>
                    <a:p>
                      <a:pPr rtl="1"/>
                      <a:endParaRPr lang="ar-IQ"/>
                    </a:p>
                  </a:txBody>
                  <a:tcPr/>
                </a:tc>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بغداد-</a:t>
                      </a:r>
                      <a:r>
                        <a:rPr lang="en-US" sz="2000" b="1">
                          <a:effectLst/>
                          <a:latin typeface="Simplified Arabic" panose="02020603050405020304" pitchFamily="18" charset="-78"/>
                          <a:ea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فجر-</a:t>
                      </a:r>
                      <a:r>
                        <a:rPr lang="en-US" sz="2000" b="1">
                          <a:effectLst/>
                          <a:latin typeface="Simplified Arabic" panose="02020603050405020304" pitchFamily="18" charset="-78"/>
                          <a:ea typeface="Times New Roman" panose="02020603050405020304" pitchFamily="18" charset="0"/>
                        </a:rPr>
                        <a:t>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5018</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فترات الري</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781">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2يوم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8.45</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8.37</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11.01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9.28</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781">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4 أيام</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effectLst/>
                          <a:latin typeface="Simplified Arabic" panose="02020603050405020304" pitchFamily="18" charset="-78"/>
                          <a:ea typeface="Times New Roman" panose="02020603050405020304" pitchFamily="18" charset="0"/>
                        </a:rPr>
                        <a:t>9.65</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10.96</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11.52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10.71</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781">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سقي كل 6 أيام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50000"/>
                        </a:lnSpc>
                        <a:spcAft>
                          <a:spcPts val="0"/>
                        </a:spcAft>
                      </a:pPr>
                      <a:r>
                        <a:rPr lang="en-US" sz="2000" b="1">
                          <a:effectLst/>
                          <a:latin typeface="Simplified Arabic" panose="02020603050405020304" pitchFamily="18" charset="-78"/>
                          <a:ea typeface="Times New Roman" panose="02020603050405020304" pitchFamily="18" charset="0"/>
                        </a:rPr>
                        <a:t>10.92</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a:effectLst/>
                          <a:latin typeface="Simplified Arabic" panose="02020603050405020304" pitchFamily="18" charset="-78"/>
                          <a:ea typeface="Times New Roman" panose="02020603050405020304" pitchFamily="18" charset="0"/>
                        </a:rPr>
                        <a:t>9.94</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11.95</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10.94</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781">
                <a:tc gridSpan="4">
                  <a:txBody>
                    <a:bodyPr/>
                    <a:lstStyle/>
                    <a:p>
                      <a:pPr algn="r"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التداخل بين فترات الري والأصناف </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dirty="0">
                          <a:effectLst/>
                          <a:latin typeface="Simplified Arabic" panose="02020603050405020304" pitchFamily="18" charset="-78"/>
                          <a:ea typeface="Times New Roman" panose="02020603050405020304" pitchFamily="18" charset="0"/>
                        </a:rPr>
                        <a:t>2.52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r"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لفترات الري</a:t>
                      </a:r>
                      <a:r>
                        <a:rPr lang="en-US" sz="2000" b="1" dirty="0">
                          <a:effectLst/>
                          <a:latin typeface="Simplified Arabic" panose="02020603050405020304" pitchFamily="18" charset="-78"/>
                          <a:ea typeface="Times New Roman" panose="02020603050405020304" pitchFamily="18" charset="0"/>
                        </a:rPr>
                        <a:t>LSD5%</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en-US" sz="2000" b="1" dirty="0">
                          <a:effectLst/>
                          <a:latin typeface="Simplified Arabic" panose="02020603050405020304" pitchFamily="18" charset="-78"/>
                          <a:ea typeface="Times New Roman" panose="02020603050405020304" pitchFamily="18" charset="0"/>
                        </a:rPr>
                        <a:t>  0.80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792">
                <a:tc>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تأثير الأصناف</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9.68</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solidFill>
                            <a:srgbClr val="FF0000"/>
                          </a:solidFill>
                          <a:effectLst/>
                          <a:latin typeface="Simplified Arabic" panose="02020603050405020304" pitchFamily="18" charset="-78"/>
                          <a:ea typeface="Times New Roman" panose="02020603050405020304" pitchFamily="18" charset="0"/>
                        </a:rPr>
                        <a:t>9.76</a:t>
                      </a:r>
                      <a:endParaRPr lang="en-US" sz="2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en-US" sz="2000" b="1" dirty="0">
                          <a:solidFill>
                            <a:schemeClr val="tx2"/>
                          </a:solidFill>
                          <a:effectLst/>
                          <a:latin typeface="Simplified Arabic" panose="02020603050405020304" pitchFamily="18" charset="-78"/>
                          <a:ea typeface="Times New Roman" panose="02020603050405020304" pitchFamily="18" charset="0"/>
                        </a:rPr>
                        <a:t>11.49</a:t>
                      </a:r>
                      <a:endParaRPr lang="en-US" sz="2000" b="1"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IQ"/>
                    </a:p>
                  </a:txBody>
                  <a:tcPr/>
                </a:tc>
              </a:tr>
              <a:tr h="563781">
                <a:tc gridSpan="4">
                  <a:txBody>
                    <a:bodyPr/>
                    <a:lstStyle/>
                    <a:p>
                      <a:pPr algn="r" rtl="1">
                        <a:lnSpc>
                          <a:spcPct val="150000"/>
                        </a:lnSpc>
                        <a:spcAft>
                          <a:spcPts val="0"/>
                        </a:spcAft>
                      </a:pP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للأصناف </a:t>
                      </a:r>
                      <a:r>
                        <a:rPr lang="en-US" sz="2000" b="1">
                          <a:effectLst/>
                          <a:latin typeface="Simplified Arabic" panose="02020603050405020304" pitchFamily="18" charset="-78"/>
                          <a:ea typeface="Times New Roman" panose="02020603050405020304" pitchFamily="18" charset="0"/>
                        </a:rPr>
                        <a:t>LSD5%</a:t>
                      </a:r>
                      <a:r>
                        <a:rPr lang="ar-IQ" sz="2000" b="1">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000" b="1">
                          <a:effectLst/>
                          <a:latin typeface="Simplified Arabic" panose="02020603050405020304" pitchFamily="18" charset="-78"/>
                          <a:ea typeface="Times New Roman" panose="02020603050405020304" pitchFamily="18" charset="0"/>
                        </a:rPr>
                        <a:t>1.45       </a:t>
                      </a:r>
                      <a:endParaRPr lang="en-US"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50000"/>
                        </a:lnSpc>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68118191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36712"/>
            <a:ext cx="8352928" cy="5499967"/>
          </a:xfrm>
          <a:prstGeom prst="rect">
            <a:avLst/>
          </a:prstGeom>
        </p:spPr>
        <p:txBody>
          <a:bodyPr wrap="square">
            <a:spAutoFit/>
          </a:bodyPr>
          <a:lstStyle/>
          <a:p>
            <a:pPr marL="576580" indent="-342900" algn="just">
              <a:lnSpc>
                <a:spcPct val="150000"/>
              </a:lnSpc>
              <a:buFontTx/>
              <a:buChar char="-"/>
            </a:pPr>
            <a:r>
              <a:rPr lang="ar-IQ" sz="28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الاستنتاجات</a:t>
            </a:r>
          </a:p>
          <a:p>
            <a:pPr marL="233680" algn="just">
              <a:lnSpc>
                <a:spcPct val="150000"/>
              </a:lnSpc>
            </a:pPr>
            <a:endParaRPr lang="en-US" sz="24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نلحظ ان الفرق في حاصل الحبوب بين معاملة الري كل يومين والري كل أربعة أيام لم تصل الى حد المعنوية وبهذا يمكن اعتماد فترات الري كل أربعة ايام بدلاً من كل يومين وتوفير كميات كبيرة من مياه الري.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إنَّ تقليل الري لنبات الذرة الصفراء تسبب بانخفاض أغلب الصفات المدروسة، عدا فترة النمو الزهري والنسبة المئوية للبروتين اللتان ارتفعتا بقلة الري.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إنَّ الصنف </a:t>
            </a:r>
            <a:r>
              <a:rPr lang="en-US" sz="2400" dirty="0">
                <a:latin typeface="Simplified Arabic" panose="02020603050405020304" pitchFamily="18" charset="-78"/>
                <a:ea typeface="Calibri" panose="020F0502020204030204" pitchFamily="34" charset="0"/>
                <a:cs typeface="Arial" panose="020B0604020202020204" pitchFamily="34" charset="0"/>
              </a:rPr>
              <a:t>5018</a:t>
            </a:r>
            <a:r>
              <a:rPr lang="ar-IQ" sz="2400" dirty="0">
                <a:latin typeface="Calibri" panose="020F0502020204030204" pitchFamily="34" charset="0"/>
                <a:ea typeface="Calibri" panose="020F0502020204030204" pitchFamily="34" charset="0"/>
                <a:cs typeface="Simplified Arabic" panose="02020603050405020304" pitchFamily="18" charset="-78"/>
              </a:rPr>
              <a:t> تميز بإعطاء أعلى حاصل تحت تأثير مستويات الاجهاد المائي وكذلك أعلى نسبة للزيت والبروتين مما يدل على انه أقل الاصناف المدروسة تأثراً بالإجهاد المائي.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33680" algn="just">
              <a:lnSpc>
                <a:spcPct val="115000"/>
              </a:lnSpc>
              <a:spcAft>
                <a:spcPts val="10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0636890"/>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20688"/>
            <a:ext cx="7704856" cy="5965736"/>
          </a:xfrm>
          <a:prstGeom prst="rect">
            <a:avLst/>
          </a:prstGeom>
        </p:spPr>
        <p:txBody>
          <a:bodyPr wrap="square">
            <a:spAutoFit/>
          </a:bodyPr>
          <a:lstStyle/>
          <a:p>
            <a:pPr marL="800100" lvl="1" indent="-342900" algn="just">
              <a:spcAft>
                <a:spcPts val="1000"/>
              </a:spcAft>
              <a:buFontTx/>
              <a:buChar char="-"/>
            </a:pPr>
            <a:r>
              <a:rPr lang="ar-IQ"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المقترحات</a:t>
            </a:r>
          </a:p>
          <a:p>
            <a:pPr lvl="1" algn="just">
              <a:spcAft>
                <a:spcPts val="1000"/>
              </a:spcAft>
            </a:pPr>
            <a:endParaRPr lang="en-US" sz="2400" dirty="0" smtClean="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mj-lt"/>
              <a:buAutoNum type="arabicPeriod"/>
            </a:pPr>
            <a:r>
              <a:rPr lang="ar-IQ" sz="2400" dirty="0" smtClean="0">
                <a:latin typeface="Calibri" panose="020F0502020204030204" pitchFamily="34" charset="0"/>
                <a:ea typeface="Calibri" panose="020F0502020204030204" pitchFamily="34" charset="0"/>
                <a:cs typeface="Simplified Arabic" panose="02020603050405020304" pitchFamily="18" charset="-78"/>
              </a:rPr>
              <a:t>أمكانية الري كل أربعة أيام بدلا من الري كل يومين بدون حدوث انخفاض في الحاصل عند عدم توفر المياه الكافية.</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mj-lt"/>
              <a:buAutoNum type="arabicPeriod"/>
            </a:pPr>
            <a:r>
              <a:rPr lang="ar-IQ" sz="2400" dirty="0" smtClean="0">
                <a:latin typeface="Calibri" panose="020F0502020204030204" pitchFamily="34" charset="0"/>
                <a:ea typeface="Calibri" panose="020F0502020204030204" pitchFamily="34" charset="0"/>
                <a:cs typeface="Simplified Arabic" panose="02020603050405020304" pitchFamily="18" charset="-78"/>
              </a:rPr>
              <a:t>تقليل </a:t>
            </a:r>
            <a:r>
              <a:rPr lang="ar-IQ" sz="2400" dirty="0">
                <a:latin typeface="Calibri" panose="020F0502020204030204" pitchFamily="34" charset="0"/>
                <a:ea typeface="Calibri" panose="020F0502020204030204" pitchFamily="34" charset="0"/>
                <a:cs typeface="Simplified Arabic" panose="02020603050405020304" pitchFamily="18" charset="-78"/>
              </a:rPr>
              <a:t>الري في فترة النمو الزهري لزيادة محتوى الحبوب من البروتين.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زراعة الصنف </a:t>
            </a:r>
            <a:r>
              <a:rPr lang="en-US" sz="2400" dirty="0">
                <a:latin typeface="Simplified Arabic" panose="02020603050405020304" pitchFamily="18" charset="-78"/>
                <a:ea typeface="Calibri" panose="020F0502020204030204" pitchFamily="34" charset="0"/>
                <a:cs typeface="Arial" panose="020B0604020202020204" pitchFamily="34" charset="0"/>
              </a:rPr>
              <a:t>5018 </a:t>
            </a:r>
            <a:r>
              <a:rPr lang="ar-IQ" sz="2400" dirty="0">
                <a:latin typeface="Simplified Arabic" panose="02020603050405020304" pitchFamily="18" charset="-78"/>
                <a:ea typeface="Calibri" panose="020F0502020204030204" pitchFamily="34" charset="0"/>
              </a:rPr>
              <a:t>في المناطق التي تعاني من شحة المياه لكفاءته العالية في تحمل ظروف الاجهاد المائي.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a:p>
            <a:pPr algn="just"/>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a:p>
            <a:pPr algn="just"/>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0294559"/>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72067" y="2675467"/>
            <a:ext cx="7408333" cy="2481725"/>
          </a:xfrm>
        </p:spPr>
        <p:txBody>
          <a:bodyPr>
            <a:normAutofit/>
          </a:bodyPr>
          <a:lstStyle/>
          <a:p>
            <a:pPr marL="0" indent="0" algn="ctr">
              <a:buNone/>
            </a:pPr>
            <a:r>
              <a:rPr lang="ar-SA" sz="6600" dirty="0" smtClean="0">
                <a:solidFill>
                  <a:srgbClr val="FF0000"/>
                </a:solidFill>
                <a:latin typeface="Segoe UI Semibold" pitchFamily="34" charset="0"/>
                <a:cs typeface="PT Bold Stars" panose="02010400000000000000" pitchFamily="2" charset="-78"/>
              </a:rPr>
              <a:t>شكرا </a:t>
            </a:r>
            <a:r>
              <a:rPr lang="ar-IQ" sz="6600" dirty="0" smtClean="0">
                <a:solidFill>
                  <a:srgbClr val="FF0000"/>
                </a:solidFill>
                <a:latin typeface="Segoe UI Semibold" pitchFamily="34" charset="0"/>
                <a:cs typeface="PT Bold Stars" panose="02010400000000000000" pitchFamily="2" charset="-78"/>
              </a:rPr>
              <a:t>لأصغائكم</a:t>
            </a:r>
            <a:endParaRPr lang="en-US" sz="6600" dirty="0">
              <a:solidFill>
                <a:srgbClr val="FF0000"/>
              </a:solidFill>
              <a:latin typeface="Segoe UI Semibold" pitchFamily="34" charset="0"/>
              <a:cs typeface="PT Bold Stars" panose="02010400000000000000" pitchFamily="2" charset="-78"/>
            </a:endParaRPr>
          </a:p>
        </p:txBody>
      </p:sp>
    </p:spTree>
    <p:extLst>
      <p:ext uri="{BB962C8B-B14F-4D97-AF65-F5344CB8AC3E}">
        <p14:creationId xmlns:p14="http://schemas.microsoft.com/office/powerpoint/2010/main" val="54313722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764705"/>
            <a:ext cx="8352928" cy="5563831"/>
          </a:xfrm>
          <a:prstGeom prst="rect">
            <a:avLst/>
          </a:prstGeom>
        </p:spPr>
        <p:txBody>
          <a:bodyPr wrap="square">
            <a:spAutoFit/>
          </a:bodyPr>
          <a:lstStyle/>
          <a:p>
            <a:pPr algn="just">
              <a:lnSpc>
                <a:spcPct val="150000"/>
              </a:lnSpc>
            </a:pPr>
            <a:r>
              <a:rPr lang="ar-IQ" sz="2400" dirty="0">
                <a:ea typeface="Times New Roman" panose="02020603050405020304" pitchFamily="18" charset="0"/>
                <a:cs typeface="Simplified Arabic" panose="02020603050405020304" pitchFamily="18" charset="-78"/>
              </a:rPr>
              <a:t>أن </a:t>
            </a:r>
            <a:r>
              <a:rPr lang="en-US" sz="2400" dirty="0">
                <a:latin typeface="Simplified Arabic" panose="02020603050405020304" pitchFamily="18" charset="-78"/>
                <a:ea typeface="Times New Roman" panose="02020603050405020304" pitchFamily="18" charset="0"/>
              </a:rPr>
              <a:t>75</a:t>
            </a:r>
            <a:r>
              <a:rPr lang="ar-IQ" sz="2400" dirty="0">
                <a:latin typeface="Simplified Arabic" panose="02020603050405020304" pitchFamily="18" charset="-78"/>
                <a:ea typeface="Times New Roman" panose="02020603050405020304" pitchFamily="18" charset="0"/>
              </a:rPr>
              <a:t>% من المساحة المزروعة في العراق هي من الأصناف المحلية والتركيبية التي تعطي إنتاجية أقل من الهجن، وإنَّ هذا الانخفاض في معدل الانتاج بوحدة المساحة أدى الى حصول فجوة كبيرة بين العراق </a:t>
            </a:r>
            <a:r>
              <a:rPr lang="ar-IQ" sz="2400" dirty="0" smtClean="0">
                <a:latin typeface="Simplified Arabic" panose="02020603050405020304" pitchFamily="18" charset="-78"/>
                <a:ea typeface="Times New Roman" panose="02020603050405020304" pitchFamily="18" charset="0"/>
              </a:rPr>
              <a:t>والعالم. </a:t>
            </a:r>
            <a:r>
              <a:rPr lang="ar-IQ" sz="2400" dirty="0">
                <a:latin typeface="Simplified Arabic" panose="02020603050405020304" pitchFamily="18" charset="-78"/>
                <a:ea typeface="Times New Roman" panose="02020603050405020304" pitchFamily="18" charset="0"/>
              </a:rPr>
              <a:t>وبالرغم من ان العراق يمتلك ظروفاً بيئية ملائمة لزراعة هذا المحصول إلّا ان حساسيته للإجهاد المائي واحتياجه الى متطلبات ري عالية وعدم استخدام تقنيات ري حديثة جعل إنتاجيته لاتزال منخفضة بوحدة </a:t>
            </a:r>
            <a:r>
              <a:rPr lang="ar-IQ" sz="2400" dirty="0" smtClean="0">
                <a:latin typeface="Simplified Arabic" panose="02020603050405020304" pitchFamily="18" charset="-78"/>
                <a:ea typeface="Times New Roman" panose="02020603050405020304" pitchFamily="18" charset="0"/>
              </a:rPr>
              <a:t>المساحة. ونتيجة </a:t>
            </a:r>
            <a:r>
              <a:rPr lang="ar-IQ" sz="2400" dirty="0">
                <a:latin typeface="Simplified Arabic" panose="02020603050405020304" pitchFamily="18" charset="-78"/>
                <a:ea typeface="Times New Roman" panose="02020603050405020304" pitchFamily="18" charset="0"/>
              </a:rPr>
              <a:t>لأهمية هذا المحصول فقد توسعت زراعته في العراق. وإنَّ هذا التوسع واجه مشاكل كثيرة منها قلة مياه السقي اللازمة لهذا </a:t>
            </a:r>
            <a:r>
              <a:rPr lang="ar-IQ" sz="2400" dirty="0" smtClean="0">
                <a:latin typeface="Simplified Arabic" panose="02020603050405020304" pitchFamily="18" charset="-78"/>
                <a:ea typeface="Times New Roman" panose="02020603050405020304" pitchFamily="18" charset="0"/>
              </a:rPr>
              <a:t>المحصول. و </a:t>
            </a:r>
            <a:r>
              <a:rPr lang="ar-IQ" sz="2400" dirty="0">
                <a:latin typeface="Simplified Arabic" panose="02020603050405020304" pitchFamily="18" charset="-78"/>
                <a:ea typeface="Times New Roman" panose="02020603050405020304" pitchFamily="18" charset="0"/>
              </a:rPr>
              <a:t>أن قلة واردات مياه نهري دجلة عام </a:t>
            </a:r>
            <a:r>
              <a:rPr lang="en-US" sz="2400" dirty="0">
                <a:latin typeface="Simplified Arabic" panose="02020603050405020304" pitchFamily="18" charset="-78"/>
                <a:ea typeface="Times New Roman" panose="02020603050405020304" pitchFamily="18" charset="0"/>
              </a:rPr>
              <a:t>2009</a:t>
            </a:r>
            <a:r>
              <a:rPr lang="ar-IQ" sz="2400" dirty="0">
                <a:latin typeface="Simplified Arabic" panose="02020603050405020304" pitchFamily="18" charset="-78"/>
                <a:ea typeface="Times New Roman" panose="02020603050405020304" pitchFamily="18" charset="0"/>
              </a:rPr>
              <a:t> بنسبة  </a:t>
            </a:r>
            <a:r>
              <a:rPr lang="en-US" sz="2400" dirty="0">
                <a:latin typeface="Simplified Arabic" panose="02020603050405020304" pitchFamily="18" charset="-78"/>
                <a:ea typeface="Times New Roman" panose="02020603050405020304" pitchFamily="18" charset="0"/>
              </a:rPr>
              <a:t>39%</a:t>
            </a:r>
            <a:r>
              <a:rPr lang="ar-IQ" sz="2400" dirty="0">
                <a:latin typeface="Simplified Arabic" panose="02020603050405020304" pitchFamily="18" charset="-78"/>
                <a:ea typeface="Times New Roman" panose="02020603050405020304" pitchFamily="18" charset="0"/>
              </a:rPr>
              <a:t>والفرات بنسبة </a:t>
            </a:r>
            <a:r>
              <a:rPr lang="en-US" sz="2400" dirty="0">
                <a:latin typeface="Simplified Arabic" panose="02020603050405020304" pitchFamily="18" charset="-78"/>
                <a:ea typeface="Times New Roman" panose="02020603050405020304" pitchFamily="18" charset="0"/>
              </a:rPr>
              <a:t>45%</a:t>
            </a:r>
            <a:r>
              <a:rPr lang="ar-IQ" sz="2400" dirty="0">
                <a:latin typeface="Simplified Arabic" panose="02020603050405020304" pitchFamily="18" charset="-78"/>
                <a:ea typeface="Times New Roman" panose="02020603050405020304" pitchFamily="18" charset="0"/>
              </a:rPr>
              <a:t> </a:t>
            </a:r>
            <a:r>
              <a:rPr lang="ar-IQ" sz="2400" dirty="0" smtClean="0">
                <a:latin typeface="Simplified Arabic" panose="02020603050405020304" pitchFamily="18" charset="-78"/>
                <a:ea typeface="Times New Roman" panose="02020603050405020304" pitchFamily="18" charset="0"/>
              </a:rPr>
              <a:t>جعل </a:t>
            </a:r>
            <a:r>
              <a:rPr lang="ar-IQ" sz="2400" dirty="0">
                <a:latin typeface="Simplified Arabic" panose="02020603050405020304" pitchFamily="18" charset="-78"/>
                <a:ea typeface="Times New Roman" panose="02020603050405020304" pitchFamily="18" charset="0"/>
              </a:rPr>
              <a:t>لابد من التفكير في وضع ادارة جيدة تشترك في ترشيد المياه وتزيد كفاءة استعمالها بهدف الاستغلال الامثل لها</a:t>
            </a:r>
            <a:endParaRPr lang="ar-IQ" sz="2400" dirty="0"/>
          </a:p>
        </p:txBody>
      </p:sp>
    </p:spTree>
    <p:extLst>
      <p:ext uri="{BB962C8B-B14F-4D97-AF65-F5344CB8AC3E}">
        <p14:creationId xmlns:p14="http://schemas.microsoft.com/office/powerpoint/2010/main" val="418267471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00182" y="836712"/>
            <a:ext cx="4488242" cy="523220"/>
          </a:xfrm>
          <a:prstGeom prst="rect">
            <a:avLst/>
          </a:prstGeom>
        </p:spPr>
        <p:txBody>
          <a:bodyPr wrap="square">
            <a:spAutoFit/>
          </a:bodyPr>
          <a:lstStyle/>
          <a:p>
            <a:r>
              <a:rPr lang="ar-IQ" sz="2800" b="1" dirty="0">
                <a:solidFill>
                  <a:srgbClr val="FF0000"/>
                </a:solidFill>
              </a:rPr>
              <a:t>أهداف الدراسة </a:t>
            </a:r>
            <a:endParaRPr lang="en-US" sz="2800" b="1" dirty="0">
              <a:solidFill>
                <a:srgbClr val="FF0000"/>
              </a:solidFill>
            </a:endParaRPr>
          </a:p>
        </p:txBody>
      </p:sp>
      <p:sp>
        <p:nvSpPr>
          <p:cNvPr id="4" name="مستطيل 3"/>
          <p:cNvSpPr/>
          <p:nvPr/>
        </p:nvSpPr>
        <p:spPr>
          <a:xfrm>
            <a:off x="683568" y="1719618"/>
            <a:ext cx="7920880" cy="3303468"/>
          </a:xfrm>
          <a:prstGeom prst="rect">
            <a:avLst/>
          </a:prstGeom>
        </p:spPr>
        <p:txBody>
          <a:bodyPr wrap="square">
            <a:spAutoFit/>
          </a:bodyPr>
          <a:lstStyle/>
          <a:p>
            <a:pPr marL="342900" lvl="0" indent="-342900" algn="just">
              <a:lnSpc>
                <a:spcPct val="150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معرفة تأثير مستويات مختلفة من الاجهاد المائي في نمو نبات الذرة الصفراء وحاصلها.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معرفة أفضل الاصناف التي تتحمل الاجهاد المائي لتعطي أفضل نمو وأعلى حاصل.</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IQ" sz="2400" dirty="0" smtClean="0">
                <a:ea typeface="Times New Roman" panose="02020603050405020304" pitchFamily="18" charset="0"/>
                <a:cs typeface="Simplified Arabic" panose="02020603050405020304" pitchFamily="18" charset="-78"/>
              </a:rPr>
              <a:t>3. التعرف </a:t>
            </a:r>
            <a:r>
              <a:rPr lang="ar-IQ" sz="2400" dirty="0">
                <a:ea typeface="Times New Roman" panose="02020603050405020304" pitchFamily="18" charset="0"/>
                <a:cs typeface="Simplified Arabic" panose="02020603050405020304" pitchFamily="18" charset="-78"/>
              </a:rPr>
              <a:t>على أحسن توليفة أو تداخل بين فترات الري واصناف مختلفة من الذرة الصفراء لإعطاء أفضل نمو واعلى حاصل. </a:t>
            </a:r>
            <a:endParaRPr lang="ar-IQ" sz="2400" dirty="0"/>
          </a:p>
        </p:txBody>
      </p:sp>
    </p:spTree>
    <p:extLst>
      <p:ext uri="{BB962C8B-B14F-4D97-AF65-F5344CB8AC3E}">
        <p14:creationId xmlns:p14="http://schemas.microsoft.com/office/powerpoint/2010/main" val="148766128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67544" y="836712"/>
            <a:ext cx="8305800" cy="576064"/>
          </a:xfrm>
        </p:spPr>
        <p:txBody>
          <a:bodyPr>
            <a:normAutofit fontScale="90000"/>
          </a:bodyPr>
          <a:lstStyle/>
          <a:p>
            <a:pPr algn="r">
              <a:lnSpc>
                <a:spcPct val="150000"/>
              </a:lnSpc>
            </a:pPr>
            <a:r>
              <a:rPr lang="ar-IQ" sz="3200" b="1" dirty="0" smtClean="0">
                <a:solidFill>
                  <a:srgbClr val="FF0000"/>
                </a:solidFill>
              </a:rPr>
              <a:t>المواد وطرائق </a:t>
            </a:r>
            <a:r>
              <a:rPr lang="ar-IQ" sz="3200" b="1" dirty="0" smtClean="0">
                <a:solidFill>
                  <a:srgbClr val="FF0000"/>
                </a:solidFill>
              </a:rPr>
              <a:t>العمل</a:t>
            </a:r>
            <a:br>
              <a:rPr lang="ar-IQ" sz="3200" b="1" dirty="0" smtClean="0">
                <a:solidFill>
                  <a:srgbClr val="FF0000"/>
                </a:solidFill>
              </a:rPr>
            </a:br>
            <a:r>
              <a:rPr lang="ar-IQ" sz="3200" b="1" dirty="0" smtClean="0">
                <a:solidFill>
                  <a:schemeClr val="tx1"/>
                </a:solidFill>
              </a:rPr>
              <a:t>- </a:t>
            </a:r>
            <a:r>
              <a:rPr lang="ar-IQ" sz="3200" b="1" dirty="0" smtClean="0">
                <a:solidFill>
                  <a:schemeClr val="tx1"/>
                </a:solidFill>
              </a:rPr>
              <a:t>موقع التجربة</a:t>
            </a:r>
            <a:r>
              <a:rPr lang="ar-IQ" sz="3200" b="1" dirty="0" smtClean="0">
                <a:solidFill>
                  <a:schemeClr val="tx1"/>
                </a:solidFill>
              </a:rPr>
              <a:t> </a:t>
            </a:r>
            <a:endParaRPr lang="en-US" sz="3200" b="1" dirty="0">
              <a:solidFill>
                <a:schemeClr val="tx1"/>
              </a:solidFill>
            </a:endParaRPr>
          </a:p>
        </p:txBody>
      </p:sp>
      <p:sp>
        <p:nvSpPr>
          <p:cNvPr id="2" name="مستطيل 1"/>
          <p:cNvSpPr/>
          <p:nvPr/>
        </p:nvSpPr>
        <p:spPr>
          <a:xfrm>
            <a:off x="683568" y="2060847"/>
            <a:ext cx="7848872" cy="2262158"/>
          </a:xfrm>
          <a:prstGeom prst="rect">
            <a:avLst/>
          </a:prstGeom>
        </p:spPr>
        <p:txBody>
          <a:bodyPr wrap="square">
            <a:spAutoFit/>
          </a:bodyPr>
          <a:lstStyle/>
          <a:p>
            <a:pPr marL="143510" algn="just">
              <a:lnSpc>
                <a:spcPct val="150000"/>
              </a:lnSpc>
            </a:pPr>
            <a:r>
              <a:rPr lang="ar-IQ" sz="2400" dirty="0" smtClean="0">
                <a:latin typeface="Times New Roman" panose="02020603050405020304" pitchFamily="18" charset="0"/>
                <a:ea typeface="Calibri" panose="020F0502020204030204" pitchFamily="34" charset="0"/>
                <a:cs typeface="Simplified Arabic" panose="02020603050405020304" pitchFamily="18" charset="-78"/>
              </a:rPr>
              <a:t>أجريت </a:t>
            </a:r>
            <a:r>
              <a:rPr lang="ar-IQ" sz="2400" dirty="0">
                <a:latin typeface="Times New Roman" panose="02020603050405020304" pitchFamily="18" charset="0"/>
                <a:ea typeface="Calibri" panose="020F0502020204030204" pitchFamily="34" charset="0"/>
                <a:cs typeface="Simplified Arabic" panose="02020603050405020304" pitchFamily="18" charset="-78"/>
              </a:rPr>
              <a:t>دراسة حقلية على نبات الذرة الصفراء للموسم الخريفي 2016 في حقول مركز الأبحاث التابع لكلية الزراعة، جامعة ديالى، إذ تم الحصول على حبوب الاصناف المستعملة في الدراسة (بغداد-</a:t>
            </a:r>
            <a:r>
              <a:rPr lang="en-US" sz="2400" dirty="0">
                <a:latin typeface="Simplified Arabic" panose="02020603050405020304" pitchFamily="18" charset="-78"/>
                <a:ea typeface="Calibri" panose="020F0502020204030204" pitchFamily="34" charset="0"/>
              </a:rPr>
              <a:t>3</a:t>
            </a:r>
            <a:r>
              <a:rPr lang="ar-IQ" sz="2400" dirty="0">
                <a:latin typeface="Times New Roman" panose="02020603050405020304" pitchFamily="18" charset="0"/>
                <a:ea typeface="Calibri" panose="020F0502020204030204" pitchFamily="34" charset="0"/>
                <a:cs typeface="Simplified Arabic" panose="02020603050405020304" pitchFamily="18" charset="-78"/>
              </a:rPr>
              <a:t> و فجر-</a:t>
            </a:r>
            <a:r>
              <a:rPr lang="en-US" sz="2400" dirty="0">
                <a:latin typeface="Simplified Arabic" panose="02020603050405020304" pitchFamily="18" charset="-78"/>
                <a:ea typeface="Calibri" panose="020F0502020204030204" pitchFamily="34" charset="0"/>
              </a:rPr>
              <a:t>1</a:t>
            </a:r>
            <a:r>
              <a:rPr lang="ar-IQ" sz="2400" dirty="0">
                <a:latin typeface="Times New Roman" panose="02020603050405020304" pitchFamily="18" charset="0"/>
                <a:ea typeface="Calibri" panose="020F0502020204030204" pitchFamily="34" charset="0"/>
                <a:cs typeface="Simplified Arabic" panose="02020603050405020304" pitchFamily="18" charset="-78"/>
              </a:rPr>
              <a:t> و</a:t>
            </a:r>
            <a:r>
              <a:rPr lang="en-US" sz="2400" dirty="0">
                <a:latin typeface="Simplified Arabic" panose="02020603050405020304" pitchFamily="18" charset="-78"/>
                <a:ea typeface="Calibri" panose="020F0502020204030204" pitchFamily="34" charset="0"/>
              </a:rPr>
              <a:t>5018 </a:t>
            </a:r>
            <a:r>
              <a:rPr lang="ar-IQ" sz="2400" dirty="0">
                <a:latin typeface="Times New Roman" panose="02020603050405020304" pitchFamily="18" charset="0"/>
                <a:ea typeface="Calibri" panose="020F0502020204030204" pitchFamily="34" charset="0"/>
                <a:cs typeface="Simplified Arabic" panose="02020603050405020304" pitchFamily="18" charset="-78"/>
              </a:rPr>
              <a:t> ) من مركز إباء للأبحاث الزراعية الواقع في محافظة بغداد – ابي غريب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477937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مستطيل 16"/>
          <p:cNvSpPr/>
          <p:nvPr/>
        </p:nvSpPr>
        <p:spPr>
          <a:xfrm>
            <a:off x="755576" y="908720"/>
            <a:ext cx="8136904" cy="4616648"/>
          </a:xfrm>
          <a:prstGeom prst="rect">
            <a:avLst/>
          </a:prstGeom>
        </p:spPr>
        <p:txBody>
          <a:bodyPr wrap="square">
            <a:spAutoFit/>
          </a:bodyPr>
          <a:lstStyle/>
          <a:p>
            <a:pPr marL="143510" algn="just">
              <a:lnSpc>
                <a:spcPct val="150000"/>
              </a:lnSpc>
            </a:pPr>
            <a:r>
              <a:rPr lang="ar-IQ" sz="24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IQ" sz="2800" b="1" dirty="0" smtClean="0">
                <a:latin typeface="Times New Roman" panose="02020603050405020304" pitchFamily="18" charset="0"/>
                <a:ea typeface="Times New Roman" panose="02020603050405020304" pitchFamily="18" charset="0"/>
                <a:cs typeface="Simplified Arabic" panose="02020603050405020304" pitchFamily="18" charset="-78"/>
              </a:rPr>
              <a:t>تحليل التربة</a:t>
            </a:r>
          </a:p>
          <a:p>
            <a:pPr marL="143510" algn="just">
              <a:lnSpc>
                <a:spcPct val="150000"/>
              </a:lnSpc>
            </a:pP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حللت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تربة الحقل قبل الزراعة لتحديد بعض صفاتها الكيميائية والفيزيائية بأخذ ثلاث عينات عشوائية على عمق</a:t>
            </a:r>
            <a:r>
              <a:rPr lang="en-US" sz="2400" dirty="0">
                <a:latin typeface="Simplified Arabic" panose="02020603050405020304" pitchFamily="18" charset="-78"/>
                <a:ea typeface="Times New Roman" panose="02020603050405020304" pitchFamily="18" charset="0"/>
              </a:rPr>
              <a:t>30-0)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سم وخلطت وحللت في مختبرات قسم علوم التربة والموارد المائية التابع لكلية الزراعة - جامعة </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ديالى.</a:t>
            </a:r>
            <a:endParaRPr lang="en-US" sz="2400" dirty="0">
              <a:latin typeface="Times New Roman" panose="02020603050405020304" pitchFamily="18" charset="0"/>
              <a:ea typeface="Times New Roman" panose="02020603050405020304" pitchFamily="18" charset="0"/>
            </a:endParaRPr>
          </a:p>
          <a:p>
            <a:pPr marL="143510" algn="just">
              <a:lnSpc>
                <a:spcPct val="150000"/>
              </a:lnSpc>
            </a:pP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وسجلت المعدلات الصغرى والعظمى والرطوبة النسبية لمدينة بعقوبة في أثناء فترة التجربة لعام 2016 </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م.</a:t>
            </a:r>
            <a:r>
              <a:rPr lang="ar-IQ" sz="2400" dirty="0" smtClean="0">
                <a:latin typeface="Times New Roman" panose="02020603050405020304" pitchFamily="18" charset="0"/>
                <a:ea typeface="Calibri" panose="020F0502020204030204" pitchFamily="34" charset="0"/>
                <a:cs typeface="Simplified Arabic" panose="02020603050405020304" pitchFamily="18" charset="-78"/>
              </a:rPr>
              <a:t>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بهدف معرفة تأثير مستويات مختلفة من الاجهاد المائي في نمو وحاصل اصناف من الذرى الصفراء (</a:t>
            </a:r>
            <a:r>
              <a:rPr lang="en-US" sz="2400" i="1" dirty="0">
                <a:latin typeface="Simplified Arabic" panose="02020603050405020304" pitchFamily="18" charset="-78"/>
                <a:ea typeface="Times New Roman" panose="02020603050405020304" pitchFamily="18" charset="0"/>
              </a:rPr>
              <a:t>Zea mays</a:t>
            </a:r>
            <a:r>
              <a:rPr lang="en-US" sz="2400" dirty="0">
                <a:latin typeface="Simplified Arabic" panose="02020603050405020304" pitchFamily="18" charset="-78"/>
                <a:ea typeface="Times New Roman" panose="02020603050405020304" pitchFamily="18" charset="0"/>
              </a:rPr>
              <a:t> </a:t>
            </a:r>
            <a:r>
              <a:rPr lang="en-US" sz="2400" i="1" dirty="0">
                <a:latin typeface="Simplified Arabic" panose="02020603050405020304" pitchFamily="18" charset="-78"/>
                <a:ea typeface="Times New Roman" panose="02020603050405020304" pitchFamily="18" charset="0"/>
              </a:rPr>
              <a:t>L.</a:t>
            </a:r>
            <a:r>
              <a:rPr lang="en-US" sz="2400" dirty="0">
                <a:latin typeface="Simplified Arabic" panose="02020603050405020304" pitchFamily="18" charset="-78"/>
                <a:ea typeface="Times New Roman" panose="02020603050405020304" pitchFamily="18" charset="0"/>
              </a:rPr>
              <a:t>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 فقد نفذ هذا البحث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060203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90032" y="1323833"/>
            <a:ext cx="7949002" cy="4769463"/>
          </a:xfrm>
        </p:spPr>
        <p:txBody>
          <a:bodyPr>
            <a:noAutofit/>
          </a:bodyPr>
          <a:lstStyle/>
          <a:p>
            <a:pPr algn="just" rtl="1">
              <a:lnSpc>
                <a:spcPct val="150000"/>
              </a:lnSpc>
            </a:pPr>
            <a:r>
              <a:rPr lang="ar-IQ" sz="2000" dirty="0">
                <a:solidFill>
                  <a:schemeClr val="tx1"/>
                </a:solidFill>
              </a:rPr>
              <a:t>أُستخدم نظام الالواح المنشقة بتصميم القطاعات الكاملة </a:t>
            </a:r>
            <a:r>
              <a:rPr lang="ar-IQ" sz="2000" dirty="0" smtClean="0">
                <a:solidFill>
                  <a:schemeClr val="tx1"/>
                </a:solidFill>
              </a:rPr>
              <a:t>المعشاة(</a:t>
            </a:r>
            <a:r>
              <a:rPr lang="en-US" sz="2000" dirty="0" smtClean="0">
                <a:solidFill>
                  <a:schemeClr val="tx1"/>
                </a:solidFill>
              </a:rPr>
              <a:t>RCBD</a:t>
            </a:r>
            <a:r>
              <a:rPr lang="ar-IQ" sz="2000" dirty="0" smtClean="0">
                <a:solidFill>
                  <a:schemeClr val="tx1"/>
                </a:solidFill>
              </a:rPr>
              <a:t>) </a:t>
            </a:r>
            <a:r>
              <a:rPr lang="ar-IQ" sz="2000" dirty="0">
                <a:solidFill>
                  <a:schemeClr val="tx1"/>
                </a:solidFill>
              </a:rPr>
              <a:t>وبثلاثة مكررات. وشغلت فترات الري (كل يومين، كل اربعة أيام ، كل ستة ايام) الالواح الرئيسة .أما الاصناف (بغداد-</a:t>
            </a:r>
            <a:r>
              <a:rPr lang="en-US" sz="2000" dirty="0">
                <a:solidFill>
                  <a:schemeClr val="tx1"/>
                </a:solidFill>
              </a:rPr>
              <a:t>3</a:t>
            </a:r>
            <a:r>
              <a:rPr lang="ar-IQ" sz="2000" dirty="0">
                <a:solidFill>
                  <a:schemeClr val="tx1"/>
                </a:solidFill>
              </a:rPr>
              <a:t>، فجر-</a:t>
            </a:r>
            <a:r>
              <a:rPr lang="en-US" sz="2000" dirty="0">
                <a:solidFill>
                  <a:schemeClr val="tx1"/>
                </a:solidFill>
              </a:rPr>
              <a:t>1</a:t>
            </a:r>
            <a:r>
              <a:rPr lang="ar-IQ" sz="2000" dirty="0">
                <a:solidFill>
                  <a:schemeClr val="tx1"/>
                </a:solidFill>
              </a:rPr>
              <a:t>، </a:t>
            </a:r>
            <a:r>
              <a:rPr lang="en-US" sz="2000" dirty="0">
                <a:solidFill>
                  <a:schemeClr val="tx1"/>
                </a:solidFill>
              </a:rPr>
              <a:t>5018</a:t>
            </a:r>
            <a:r>
              <a:rPr lang="ar-IQ" sz="2000" dirty="0">
                <a:solidFill>
                  <a:schemeClr val="tx1"/>
                </a:solidFill>
              </a:rPr>
              <a:t>) </a:t>
            </a:r>
            <a:r>
              <a:rPr lang="ar-IQ" sz="2000" dirty="0" smtClean="0">
                <a:solidFill>
                  <a:schemeClr val="tx1"/>
                </a:solidFill>
              </a:rPr>
              <a:t>فشغلت الالواح </a:t>
            </a:r>
            <a:r>
              <a:rPr lang="ar-IQ" sz="2000" dirty="0">
                <a:solidFill>
                  <a:schemeClr val="tx1"/>
                </a:solidFill>
              </a:rPr>
              <a:t>الثانوية في </a:t>
            </a:r>
            <a:r>
              <a:rPr lang="ar-IQ" sz="2000" dirty="0" smtClean="0">
                <a:solidFill>
                  <a:schemeClr val="tx1"/>
                </a:solidFill>
              </a:rPr>
              <a:t>التجربة. نفذت </a:t>
            </a:r>
            <a:r>
              <a:rPr lang="ar-IQ" sz="2000" dirty="0">
                <a:solidFill>
                  <a:schemeClr val="tx1"/>
                </a:solidFill>
              </a:rPr>
              <a:t>التجربة بتاريخ </a:t>
            </a:r>
            <a:r>
              <a:rPr lang="en-US" sz="2000" dirty="0">
                <a:solidFill>
                  <a:schemeClr val="tx1"/>
                </a:solidFill>
              </a:rPr>
              <a:t>20</a:t>
            </a:r>
            <a:r>
              <a:rPr lang="ar-IQ" sz="2000" dirty="0">
                <a:solidFill>
                  <a:schemeClr val="tx1"/>
                </a:solidFill>
              </a:rPr>
              <a:t>/</a:t>
            </a:r>
            <a:r>
              <a:rPr lang="en-US" sz="2000" dirty="0">
                <a:solidFill>
                  <a:schemeClr val="tx1"/>
                </a:solidFill>
              </a:rPr>
              <a:t>7</a:t>
            </a:r>
            <a:r>
              <a:rPr lang="ar-IQ" sz="2000" dirty="0">
                <a:solidFill>
                  <a:schemeClr val="tx1"/>
                </a:solidFill>
              </a:rPr>
              <a:t>/</a:t>
            </a:r>
            <a:r>
              <a:rPr lang="en-US" sz="2000" dirty="0" smtClean="0">
                <a:solidFill>
                  <a:schemeClr val="tx1"/>
                </a:solidFill>
              </a:rPr>
              <a:t>2016</a:t>
            </a:r>
            <a:r>
              <a:rPr lang="ar-IQ" sz="2000" dirty="0" smtClean="0">
                <a:solidFill>
                  <a:schemeClr val="tx1"/>
                </a:solidFill>
              </a:rPr>
              <a:t>. </a:t>
            </a:r>
            <a:r>
              <a:rPr lang="en-US" sz="2000" dirty="0">
                <a:solidFill>
                  <a:schemeClr val="tx1"/>
                </a:solidFill>
              </a:rPr>
              <a:t/>
            </a:r>
            <a:br>
              <a:rPr lang="en-US" sz="2000" dirty="0">
                <a:solidFill>
                  <a:schemeClr val="tx1"/>
                </a:solidFill>
              </a:rPr>
            </a:br>
            <a:r>
              <a:rPr lang="ar-IQ" sz="2000" dirty="0">
                <a:solidFill>
                  <a:schemeClr val="tx1"/>
                </a:solidFill>
              </a:rPr>
              <a:t> تم القيام بعمليات تحسين التربة من حراثة بوساطة محراث مطرحي قلاب (</a:t>
            </a:r>
            <a:r>
              <a:rPr lang="en-US" sz="2000" dirty="0">
                <a:solidFill>
                  <a:schemeClr val="tx1"/>
                </a:solidFill>
              </a:rPr>
              <a:t>moldboard</a:t>
            </a:r>
            <a:r>
              <a:rPr lang="ar-IQ" sz="2000" dirty="0">
                <a:solidFill>
                  <a:schemeClr val="tx1"/>
                </a:solidFill>
              </a:rPr>
              <a:t>) حراثتان متعامدتان وبعمق </a:t>
            </a:r>
            <a:r>
              <a:rPr lang="en-US" sz="2000" dirty="0">
                <a:solidFill>
                  <a:schemeClr val="tx1"/>
                </a:solidFill>
              </a:rPr>
              <a:t>30</a:t>
            </a:r>
            <a:r>
              <a:rPr lang="ar-IQ" sz="2000" dirty="0">
                <a:solidFill>
                  <a:schemeClr val="tx1"/>
                </a:solidFill>
              </a:rPr>
              <a:t> </a:t>
            </a:r>
            <a:r>
              <a:rPr lang="ar-IQ" sz="2000" dirty="0" smtClean="0">
                <a:solidFill>
                  <a:schemeClr val="tx1"/>
                </a:solidFill>
              </a:rPr>
              <a:t>سم. والتنعيم </a:t>
            </a:r>
            <a:r>
              <a:rPr lang="ar-IQ" sz="2000" dirty="0">
                <a:solidFill>
                  <a:schemeClr val="tx1"/>
                </a:solidFill>
              </a:rPr>
              <a:t>بالأمشاط القرصية ثم عدلت </a:t>
            </a:r>
            <a:r>
              <a:rPr lang="ar-IQ" sz="2000" dirty="0" smtClean="0">
                <a:solidFill>
                  <a:schemeClr val="tx1"/>
                </a:solidFill>
              </a:rPr>
              <a:t>التربة. </a:t>
            </a:r>
            <a:r>
              <a:rPr lang="ar-IQ" sz="2000" dirty="0">
                <a:solidFill>
                  <a:schemeClr val="tx1"/>
                </a:solidFill>
              </a:rPr>
              <a:t>ثم قسمت ارض التجربة الى ثلاثة مكررات مع ترك مسافة بمقدار 1م بين المكررات. قسم كل مكرر على </a:t>
            </a:r>
            <a:r>
              <a:rPr lang="en-US" sz="2000" dirty="0">
                <a:solidFill>
                  <a:schemeClr val="tx1"/>
                </a:solidFill>
              </a:rPr>
              <a:t>9</a:t>
            </a:r>
            <a:r>
              <a:rPr lang="ar-IQ" sz="2000" dirty="0">
                <a:solidFill>
                  <a:schemeClr val="tx1"/>
                </a:solidFill>
              </a:rPr>
              <a:t> وحدات تجريبية ذات أبعاد </a:t>
            </a:r>
            <a:r>
              <a:rPr lang="en-US" sz="2000" dirty="0">
                <a:solidFill>
                  <a:schemeClr val="tx1"/>
                </a:solidFill>
              </a:rPr>
              <a:t>2×2 </a:t>
            </a:r>
            <a:r>
              <a:rPr lang="ar-IQ" sz="2000" dirty="0">
                <a:solidFill>
                  <a:schemeClr val="tx1"/>
                </a:solidFill>
              </a:rPr>
              <a:t>م تضمنت الوحدة التجريبية ثلاث خطوط طول كل خط منها </a:t>
            </a:r>
            <a:r>
              <a:rPr lang="en-US" sz="2000" dirty="0">
                <a:solidFill>
                  <a:schemeClr val="tx1"/>
                </a:solidFill>
              </a:rPr>
              <a:t>2</a:t>
            </a:r>
            <a:r>
              <a:rPr lang="ar-IQ" sz="2000" dirty="0">
                <a:solidFill>
                  <a:schemeClr val="tx1"/>
                </a:solidFill>
              </a:rPr>
              <a:t> م ويفصل بين الخط و الاخر بمسافة </a:t>
            </a:r>
            <a:r>
              <a:rPr lang="en-US" sz="2000" dirty="0">
                <a:solidFill>
                  <a:schemeClr val="tx1"/>
                </a:solidFill>
              </a:rPr>
              <a:t>75</a:t>
            </a:r>
            <a:r>
              <a:rPr lang="ar-IQ" sz="2000" dirty="0">
                <a:solidFill>
                  <a:schemeClr val="tx1"/>
                </a:solidFill>
              </a:rPr>
              <a:t> سم وبين النبات </a:t>
            </a:r>
            <a:r>
              <a:rPr lang="ar-IQ" sz="2000" dirty="0" smtClean="0">
                <a:solidFill>
                  <a:schemeClr val="tx1"/>
                </a:solidFill>
              </a:rPr>
              <a:t>والأخر</a:t>
            </a:r>
            <a:r>
              <a:rPr lang="en-US" sz="2000" dirty="0" smtClean="0">
                <a:solidFill>
                  <a:schemeClr val="tx1"/>
                </a:solidFill>
              </a:rPr>
              <a:t>20 </a:t>
            </a:r>
            <a:r>
              <a:rPr lang="ar-IQ" sz="2000" dirty="0">
                <a:solidFill>
                  <a:schemeClr val="tx1"/>
                </a:solidFill>
              </a:rPr>
              <a:t>سم لنباتات الخط الواحد، وضعت ثلاث بذور لكل جورة وبعمق </a:t>
            </a:r>
            <a:r>
              <a:rPr lang="en-US" sz="2000" dirty="0">
                <a:solidFill>
                  <a:schemeClr val="tx1"/>
                </a:solidFill>
              </a:rPr>
              <a:t>5</a:t>
            </a:r>
            <a:r>
              <a:rPr lang="ar-IQ" sz="2000" dirty="0">
                <a:solidFill>
                  <a:schemeClr val="tx1"/>
                </a:solidFill>
              </a:rPr>
              <a:t> سم وكمية البذار كانت </a:t>
            </a:r>
            <a:r>
              <a:rPr lang="en-US" sz="2000" dirty="0">
                <a:solidFill>
                  <a:schemeClr val="tx1"/>
                </a:solidFill>
              </a:rPr>
              <a:t>38</a:t>
            </a:r>
            <a:r>
              <a:rPr lang="ar-IQ" sz="2000" dirty="0">
                <a:solidFill>
                  <a:schemeClr val="tx1"/>
                </a:solidFill>
              </a:rPr>
              <a:t> كغم . </a:t>
            </a:r>
            <a:r>
              <a:rPr lang="ar-IQ" sz="2000" dirty="0" smtClean="0">
                <a:solidFill>
                  <a:schemeClr val="tx1"/>
                </a:solidFill>
              </a:rPr>
              <a:t>هـ‾¹ </a:t>
            </a:r>
            <a:r>
              <a:rPr lang="ar-IQ" sz="2000" dirty="0">
                <a:solidFill>
                  <a:schemeClr val="tx1"/>
                </a:solidFill>
              </a:rPr>
              <a:t>. وتم حساب كثافة النباتات على أساس </a:t>
            </a:r>
            <a:r>
              <a:rPr lang="en-US" sz="2000" dirty="0">
                <a:solidFill>
                  <a:schemeClr val="tx1"/>
                </a:solidFill>
              </a:rPr>
              <a:t>66666.66 </a:t>
            </a:r>
            <a:r>
              <a:rPr lang="ar-IQ" sz="2000" dirty="0" smtClean="0">
                <a:solidFill>
                  <a:schemeClr val="tx1"/>
                </a:solidFill>
              </a:rPr>
              <a:t>نبات.هـ‾¹. </a:t>
            </a:r>
            <a:endParaRPr lang="ar-IQ" sz="2000" dirty="0">
              <a:solidFill>
                <a:schemeClr val="tx1"/>
              </a:solidFill>
            </a:endParaRPr>
          </a:p>
        </p:txBody>
      </p:sp>
      <p:sp>
        <p:nvSpPr>
          <p:cNvPr id="3" name="عنصر نائب للنص 2"/>
          <p:cNvSpPr>
            <a:spLocks noGrp="1"/>
          </p:cNvSpPr>
          <p:nvPr>
            <p:ph type="body" idx="1"/>
          </p:nvPr>
        </p:nvSpPr>
        <p:spPr>
          <a:xfrm>
            <a:off x="6444208" y="764704"/>
            <a:ext cx="2204987" cy="407376"/>
          </a:xfrm>
        </p:spPr>
        <p:txBody>
          <a:bodyPr>
            <a:noAutofit/>
          </a:bodyPr>
          <a:lstStyle/>
          <a:p>
            <a:r>
              <a:rPr lang="ar-IQ" sz="2800" dirty="0" smtClean="0">
                <a:solidFill>
                  <a:schemeClr val="tx1"/>
                </a:solidFill>
              </a:rPr>
              <a:t>- تصميم التجربة</a:t>
            </a:r>
            <a:endParaRPr lang="ar-IQ" sz="2800" dirty="0">
              <a:solidFill>
                <a:schemeClr val="tx1"/>
              </a:solidFill>
            </a:endParaRPr>
          </a:p>
        </p:txBody>
      </p:sp>
    </p:spTree>
    <p:extLst>
      <p:ext uri="{BB962C8B-B14F-4D97-AF65-F5344CB8AC3E}">
        <p14:creationId xmlns:p14="http://schemas.microsoft.com/office/powerpoint/2010/main" val="2158780443"/>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92696"/>
            <a:ext cx="8280920" cy="1154162"/>
          </a:xfrm>
          <a:prstGeom prst="rect">
            <a:avLst/>
          </a:prstGeom>
        </p:spPr>
        <p:txBody>
          <a:bodyPr wrap="square">
            <a:spAutoFit/>
          </a:bodyPr>
          <a:lstStyle/>
          <a:p>
            <a:pPr marL="486410" indent="-342900" algn="just">
              <a:lnSpc>
                <a:spcPct val="150000"/>
              </a:lnSpc>
              <a:buFontTx/>
              <a:buChar char="-"/>
            </a:pPr>
            <a:r>
              <a:rPr lang="ar-IQ" sz="2400" b="1" dirty="0" smtClean="0">
                <a:latin typeface="Times New Roman" panose="02020603050405020304" pitchFamily="18" charset="0"/>
                <a:ea typeface="Calibri" panose="020F0502020204030204" pitchFamily="34" charset="0"/>
                <a:cs typeface="Simplified Arabic" panose="02020603050405020304" pitchFamily="18" charset="-78"/>
              </a:rPr>
              <a:t>العمليات الزراعية</a:t>
            </a:r>
          </a:p>
          <a:p>
            <a:pPr marL="486410" indent="-342900" algn="just">
              <a:lnSpc>
                <a:spcPct val="150000"/>
              </a:lnSpc>
              <a:buFontTx/>
              <a:buChar char="-"/>
            </a:pPr>
            <a:endParaRPr lang="ar-IQ" sz="2400" b="1" dirty="0" smtClean="0">
              <a:latin typeface="Times New Roman" panose="02020603050405020304" pitchFamily="18" charset="0"/>
              <a:ea typeface="Calibri" panose="020F0502020204030204" pitchFamily="34" charset="0"/>
              <a:cs typeface="Simplified Arabic" panose="02020603050405020304" pitchFamily="18" charset="-78"/>
            </a:endParaRPr>
          </a:p>
        </p:txBody>
      </p:sp>
      <p:sp>
        <p:nvSpPr>
          <p:cNvPr id="9" name="مستطيل 8"/>
          <p:cNvSpPr/>
          <p:nvPr/>
        </p:nvSpPr>
        <p:spPr>
          <a:xfrm>
            <a:off x="467544" y="1269777"/>
            <a:ext cx="8247640" cy="4524315"/>
          </a:xfrm>
          <a:prstGeom prst="rect">
            <a:avLst/>
          </a:prstGeom>
        </p:spPr>
        <p:txBody>
          <a:bodyPr wrap="square">
            <a:spAutoFit/>
          </a:bodyPr>
          <a:lstStyle/>
          <a:p>
            <a:pPr marL="143510" algn="just">
              <a:lnSpc>
                <a:spcPct val="150000"/>
              </a:lnSpc>
            </a:pPr>
            <a:r>
              <a:rPr lang="ar-IQ" sz="2400" dirty="0">
                <a:latin typeface="Times New Roman" panose="02020603050405020304" pitchFamily="18" charset="0"/>
                <a:ea typeface="Calibri" panose="020F0502020204030204" pitchFamily="34" charset="0"/>
                <a:cs typeface="Simplified Arabic" panose="02020603050405020304" pitchFamily="18" charset="-78"/>
              </a:rPr>
              <a:t>جرى تسميد الارض الخاصة بالتجربة بأسمدة اليوريا </a:t>
            </a:r>
            <a:r>
              <a:rPr lang="en-US" sz="2400" dirty="0">
                <a:latin typeface="Simplified Arabic" panose="02020603050405020304" pitchFamily="18" charset="-78"/>
                <a:ea typeface="Calibri" panose="020F0502020204030204" pitchFamily="34" charset="0"/>
              </a:rPr>
              <a:t>46</a:t>
            </a:r>
            <a:r>
              <a:rPr lang="ar-IQ" sz="2400" dirty="0">
                <a:latin typeface="Times New Roman" panose="02020603050405020304" pitchFamily="18" charset="0"/>
                <a:ea typeface="Calibri" panose="020F0502020204030204" pitchFamily="34" charset="0"/>
                <a:cs typeface="Simplified Arabic" panose="02020603050405020304" pitchFamily="18" charset="-78"/>
              </a:rPr>
              <a:t>% </a:t>
            </a:r>
            <a:r>
              <a:rPr lang="en-US" sz="2400" dirty="0">
                <a:latin typeface="Simplified Arabic" panose="02020603050405020304" pitchFamily="18" charset="-78"/>
                <a:ea typeface="Calibri" panose="020F0502020204030204" pitchFamily="34" charset="0"/>
              </a:rPr>
              <a:t>N</a:t>
            </a:r>
            <a:r>
              <a:rPr lang="ar-IQ" sz="2400" dirty="0">
                <a:latin typeface="Times New Roman" panose="02020603050405020304" pitchFamily="18" charset="0"/>
                <a:ea typeface="Calibri" panose="020F0502020204030204" pitchFamily="34" charset="0"/>
                <a:cs typeface="Simplified Arabic" panose="02020603050405020304" pitchFamily="18" charset="-78"/>
              </a:rPr>
              <a:t> نثرا وبمعدل </a:t>
            </a:r>
            <a:r>
              <a:rPr lang="en-US" sz="2400" dirty="0">
                <a:latin typeface="Simplified Arabic" panose="02020603050405020304" pitchFamily="18" charset="-78"/>
                <a:ea typeface="Calibri" panose="020F0502020204030204" pitchFamily="34" charset="0"/>
              </a:rPr>
              <a:t>200</a:t>
            </a:r>
            <a:r>
              <a:rPr lang="ar-IQ" sz="2400" dirty="0">
                <a:latin typeface="Times New Roman" panose="02020603050405020304" pitchFamily="18" charset="0"/>
                <a:ea typeface="Calibri" panose="020F0502020204030204" pitchFamily="34" charset="0"/>
                <a:cs typeface="Simplified Arabic" panose="02020603050405020304" pitchFamily="18" charset="-78"/>
              </a:rPr>
              <a:t> كغم </a:t>
            </a:r>
            <a:r>
              <a:rPr lang="en-US" sz="2400" dirty="0">
                <a:latin typeface="Simplified Arabic" panose="02020603050405020304" pitchFamily="18" charset="-78"/>
                <a:ea typeface="Calibri" panose="020F0502020204030204" pitchFamily="34" charset="0"/>
              </a:rPr>
              <a:t>N</a:t>
            </a:r>
            <a:r>
              <a:rPr lang="ar-IQ" sz="2400" dirty="0">
                <a:latin typeface="Times New Roman" panose="02020603050405020304" pitchFamily="18" charset="0"/>
                <a:ea typeface="Calibri" panose="020F0502020204030204" pitchFamily="34" charset="0"/>
                <a:cs typeface="Simplified Arabic" panose="02020603050405020304" pitchFamily="18" charset="-78"/>
              </a:rPr>
              <a:t> . ه</a:t>
            </a:r>
            <a:r>
              <a:rPr lang="ar-IQ" sz="2400" dirty="0">
                <a:latin typeface="Simplified Arabic" panose="02020603050405020304" pitchFamily="18" charset="-78"/>
                <a:ea typeface="Calibri" panose="020F0502020204030204" pitchFamily="34" charset="0"/>
              </a:rPr>
              <a:t>‾</a:t>
            </a:r>
            <a:r>
              <a:rPr lang="ar-IQ" sz="2400" dirty="0">
                <a:latin typeface="Times New Roman" panose="02020603050405020304" pitchFamily="18" charset="0"/>
                <a:ea typeface="Calibri" panose="020F0502020204030204" pitchFamily="34" charset="0"/>
                <a:cs typeface="Simplified Arabic" panose="02020603050405020304" pitchFamily="18" charset="-78"/>
              </a:rPr>
              <a:t>¹ أضيف على دفعتين </a:t>
            </a:r>
            <a:r>
              <a:rPr lang="ar-IQ" sz="2400" dirty="0" smtClean="0">
                <a:latin typeface="Times New Roman" panose="02020603050405020304" pitchFamily="18" charset="0"/>
                <a:ea typeface="Calibri" panose="020F0502020204030204" pitchFamily="34" charset="0"/>
                <a:cs typeface="Simplified Arabic" panose="02020603050405020304" pitchFamily="18" charset="-78"/>
              </a:rPr>
              <a:t>متساويتين، </a:t>
            </a:r>
            <a:r>
              <a:rPr lang="ar-IQ" sz="2400" dirty="0">
                <a:latin typeface="Times New Roman" panose="02020603050405020304" pitchFamily="18" charset="0"/>
                <a:ea typeface="Calibri" panose="020F0502020204030204" pitchFamily="34" charset="0"/>
                <a:cs typeface="Simplified Arabic" panose="02020603050405020304" pitchFamily="18" charset="-78"/>
              </a:rPr>
              <a:t>الأولى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عند الزراعة والثانية بعد خمسة أسابيع من الزراعة. وأضيف سماد السوبر فوسفات الثلاثي </a:t>
            </a:r>
            <a:r>
              <a:rPr lang="en-US" sz="2400" dirty="0">
                <a:latin typeface="Simplified Arabic" panose="02020603050405020304" pitchFamily="18" charset="-78"/>
                <a:ea typeface="Calibri" panose="020F0502020204030204" pitchFamily="34" charset="0"/>
              </a:rPr>
              <a:t>45</a:t>
            </a:r>
            <a:r>
              <a:rPr lang="ar-IQ" sz="2400" dirty="0">
                <a:latin typeface="Times New Roman" panose="02020603050405020304" pitchFamily="18" charset="0"/>
                <a:ea typeface="Calibri" panose="020F0502020204030204" pitchFamily="34" charset="0"/>
                <a:cs typeface="Simplified Arabic" panose="02020603050405020304" pitchFamily="18" charset="-78"/>
              </a:rPr>
              <a:t>% </a:t>
            </a:r>
            <a:r>
              <a:rPr lang="en-US" sz="2400" b="1" dirty="0">
                <a:latin typeface="Simplified Arabic" panose="02020603050405020304" pitchFamily="18" charset="-78"/>
                <a:ea typeface="Calibri" panose="020F0502020204030204" pitchFamily="34" charset="0"/>
              </a:rPr>
              <a:t>P</a:t>
            </a:r>
            <a:r>
              <a:rPr lang="en-US" sz="2400" b="1" baseline="-25000" dirty="0">
                <a:latin typeface="Simplified Arabic" panose="02020603050405020304" pitchFamily="18" charset="-78"/>
                <a:ea typeface="Calibri" panose="020F0502020204030204" pitchFamily="34" charset="0"/>
              </a:rPr>
              <a:t>2</a:t>
            </a:r>
            <a:r>
              <a:rPr lang="en-US" sz="2400" b="1" dirty="0">
                <a:latin typeface="Simplified Arabic" panose="02020603050405020304" pitchFamily="18" charset="-78"/>
                <a:ea typeface="Calibri" panose="020F0502020204030204" pitchFamily="34" charset="0"/>
              </a:rPr>
              <a:t>O</a:t>
            </a:r>
            <a:r>
              <a:rPr lang="en-US" sz="2400" b="1" baseline="-25000" dirty="0">
                <a:latin typeface="Simplified Arabic" panose="02020603050405020304" pitchFamily="18" charset="-78"/>
                <a:ea typeface="Calibri" panose="020F0502020204030204" pitchFamily="34" charset="0"/>
              </a:rPr>
              <a:t>5</a:t>
            </a:r>
            <a:r>
              <a:rPr lang="en-US" sz="2400" dirty="0">
                <a:latin typeface="Simplified Arabic" panose="02020603050405020304" pitchFamily="18" charset="-78"/>
                <a:ea typeface="Calibri" panose="020F0502020204030204" pitchFamily="34" charset="0"/>
              </a:rPr>
              <a:t> </a:t>
            </a:r>
            <a:r>
              <a:rPr lang="ar-IQ" sz="2400" dirty="0">
                <a:latin typeface="Simplified Arabic" panose="02020603050405020304" pitchFamily="18" charset="-78"/>
                <a:ea typeface="Calibri" panose="020F0502020204030204" pitchFamily="34" charset="0"/>
              </a:rPr>
              <a:t>بالنثر ايضاً و</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بمعدل </a:t>
            </a:r>
            <a:r>
              <a:rPr lang="en-US" sz="2400" dirty="0">
                <a:latin typeface="Simplified Arabic" panose="02020603050405020304" pitchFamily="18" charset="-78"/>
                <a:ea typeface="Times New Roman" panose="02020603050405020304" pitchFamily="18" charset="0"/>
              </a:rPr>
              <a:t>200 </a:t>
            </a:r>
            <a:r>
              <a:rPr lang="ar-IQ" sz="2400" dirty="0">
                <a:latin typeface="Simplified Arabic" panose="02020603050405020304" pitchFamily="18" charset="-78"/>
                <a:ea typeface="Times New Roman" panose="02020603050405020304" pitchFamily="18" charset="0"/>
              </a:rPr>
              <a:t>كغم </a:t>
            </a:r>
            <a:r>
              <a:rPr lang="en-US" sz="2400" b="1" dirty="0">
                <a:latin typeface="Simplified Arabic" panose="02020603050405020304" pitchFamily="18" charset="-78"/>
                <a:ea typeface="Times New Roman" panose="02020603050405020304" pitchFamily="18" charset="0"/>
              </a:rPr>
              <a:t>P</a:t>
            </a:r>
            <a:r>
              <a:rPr lang="en-US" sz="2400" b="1" baseline="-25000" dirty="0">
                <a:latin typeface="Simplified Arabic" panose="02020603050405020304" pitchFamily="18" charset="-78"/>
                <a:ea typeface="Times New Roman" panose="02020603050405020304" pitchFamily="18" charset="0"/>
              </a:rPr>
              <a:t>2</a:t>
            </a:r>
            <a:r>
              <a:rPr lang="en-US" sz="2400" b="1" dirty="0">
                <a:latin typeface="Simplified Arabic" panose="02020603050405020304" pitchFamily="18" charset="-78"/>
                <a:ea typeface="Times New Roman" panose="02020603050405020304" pitchFamily="18" charset="0"/>
              </a:rPr>
              <a:t>O</a:t>
            </a:r>
            <a:r>
              <a:rPr lang="en-US" sz="2400" b="1" baseline="-25000" dirty="0">
                <a:latin typeface="Simplified Arabic" panose="02020603050405020304" pitchFamily="18" charset="-78"/>
                <a:ea typeface="Times New Roman" panose="02020603050405020304" pitchFamily="18" charset="0"/>
              </a:rPr>
              <a:t>5</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.ه</a:t>
            </a:r>
            <a:r>
              <a:rPr lang="ar-IQ" sz="2400" baseline="30000" dirty="0">
                <a:latin typeface="Times New Roman" panose="02020603050405020304" pitchFamily="18" charset="0"/>
                <a:ea typeface="Times New Roman" panose="02020603050405020304" pitchFamily="18" charset="0"/>
                <a:cs typeface="Simplified Arabic" panose="02020603050405020304" pitchFamily="18" charset="-78"/>
              </a:rPr>
              <a:t>-1</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بدفعة واحدة عند الزراعة. ولسيطرة على كمية مياه الري المعطاة لكل لوح فقد تم تنصيب عداد على المضخة الرئيسة للماء.</a:t>
            </a:r>
            <a:r>
              <a:rPr lang="ar-IQ" sz="2400" dirty="0">
                <a:latin typeface="Times New Roman" panose="02020603050405020304" pitchFamily="18" charset="0"/>
                <a:ea typeface="Calibri" panose="020F0502020204030204" pitchFamily="34" charset="0"/>
                <a:cs typeface="Simplified Arabic" panose="02020603050405020304" pitchFamily="18" charset="-78"/>
              </a:rPr>
              <a:t>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و</a:t>
            </a:r>
            <a:r>
              <a:rPr lang="ar-IQ" sz="2400" dirty="0">
                <a:latin typeface="Times New Roman" panose="02020603050405020304" pitchFamily="18" charset="0"/>
                <a:ea typeface="Calibri" panose="020F0502020204030204" pitchFamily="34" charset="0"/>
                <a:cs typeface="Simplified Arabic" panose="02020603050405020304" pitchFamily="18" charset="-78"/>
              </a:rPr>
              <a:t>كوفحت حشرة حفار ساق الذرة الصفراء </a:t>
            </a:r>
            <a:r>
              <a:rPr lang="en-US" sz="2400" i="1" dirty="0" err="1">
                <a:latin typeface="Simplified Arabic" panose="02020603050405020304" pitchFamily="18" charset="-78"/>
                <a:ea typeface="Calibri" panose="020F0502020204030204" pitchFamily="34" charset="0"/>
              </a:rPr>
              <a:t>Sesamia</a:t>
            </a:r>
            <a:r>
              <a:rPr lang="en-US" sz="2400" i="1" dirty="0">
                <a:latin typeface="Simplified Arabic" panose="02020603050405020304" pitchFamily="18" charset="-78"/>
                <a:ea typeface="Calibri" panose="020F0502020204030204" pitchFamily="34" charset="0"/>
              </a:rPr>
              <a:t> </a:t>
            </a:r>
            <a:r>
              <a:rPr lang="en-US" sz="2400" i="1" dirty="0" err="1">
                <a:latin typeface="Simplified Arabic" panose="02020603050405020304" pitchFamily="18" charset="-78"/>
                <a:ea typeface="Calibri" panose="020F0502020204030204" pitchFamily="34" charset="0"/>
              </a:rPr>
              <a:t>cretica</a:t>
            </a:r>
            <a:r>
              <a:rPr lang="ar-IQ" sz="2400" dirty="0">
                <a:latin typeface="Times New Roman" panose="02020603050405020304" pitchFamily="18" charset="0"/>
                <a:ea typeface="Calibri" panose="020F0502020204030204" pitchFamily="34" charset="0"/>
                <a:cs typeface="Simplified Arabic" panose="02020603050405020304" pitchFamily="18" charset="-78"/>
              </a:rPr>
              <a:t> تلقيماً بمبيد </a:t>
            </a:r>
            <a:r>
              <a:rPr lang="ar-IQ" sz="2400" dirty="0" err="1">
                <a:latin typeface="Times New Roman" panose="02020603050405020304" pitchFamily="18" charset="0"/>
                <a:ea typeface="Calibri" panose="020F0502020204030204" pitchFamily="34" charset="0"/>
                <a:cs typeface="Simplified Arabic" panose="02020603050405020304" pitchFamily="18" charset="-78"/>
              </a:rPr>
              <a:t>الديازينون</a:t>
            </a:r>
            <a:r>
              <a:rPr lang="ar-IQ" sz="2400" dirty="0">
                <a:latin typeface="Times New Roman" panose="02020603050405020304" pitchFamily="18" charset="0"/>
                <a:ea typeface="Calibri" panose="020F0502020204030204" pitchFamily="34" charset="0"/>
                <a:cs typeface="Simplified Arabic" panose="02020603050405020304" pitchFamily="18" charset="-78"/>
              </a:rPr>
              <a:t> المحبب </a:t>
            </a:r>
            <a:r>
              <a:rPr lang="en-US" sz="2400" dirty="0">
                <a:latin typeface="Simplified Arabic" panose="02020603050405020304" pitchFamily="18" charset="-78"/>
                <a:ea typeface="Calibri" panose="020F0502020204030204" pitchFamily="34" charset="0"/>
              </a:rPr>
              <a:t>10</a:t>
            </a:r>
            <a:r>
              <a:rPr lang="ar-IQ" sz="2400" dirty="0">
                <a:latin typeface="Times New Roman" panose="02020603050405020304" pitchFamily="18" charset="0"/>
                <a:ea typeface="Calibri" panose="020F0502020204030204" pitchFamily="34" charset="0"/>
                <a:cs typeface="Simplified Arabic" panose="02020603050405020304" pitchFamily="18" charset="-78"/>
              </a:rPr>
              <a:t> %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مادة فعالة </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بمعدل </a:t>
            </a:r>
            <a:r>
              <a:rPr lang="en-US" sz="2400" dirty="0" smtClean="0">
                <a:latin typeface="Simplified Arabic" panose="02020603050405020304" pitchFamily="18" charset="-78"/>
                <a:ea typeface="Times New Roman" panose="02020603050405020304" pitchFamily="18" charset="0"/>
              </a:rPr>
              <a:t>6</a:t>
            </a:r>
            <a:r>
              <a:rPr lang="ar-IQ" sz="2400" dirty="0" smtClean="0">
                <a:latin typeface="Simplified Arabic" panose="02020603050405020304" pitchFamily="18" charset="-78"/>
                <a:ea typeface="Times New Roman" panose="02020603050405020304" pitchFamily="18" charset="0"/>
              </a:rPr>
              <a:t>كغم.هـ</a:t>
            </a:r>
            <a:r>
              <a:rPr lang="ar-IQ" sz="2400" baseline="30000" dirty="0" smtClean="0">
                <a:latin typeface="Simplified Arabic" panose="02020603050405020304" pitchFamily="18" charset="-78"/>
                <a:ea typeface="Times New Roman" panose="02020603050405020304" pitchFamily="18" charset="0"/>
              </a:rPr>
              <a:t>-1</a:t>
            </a:r>
            <a:r>
              <a:rPr lang="ar-IQ" sz="2400" dirty="0">
                <a:latin typeface="Simplified Arabic" panose="02020603050405020304" pitchFamily="18" charset="-78"/>
                <a:ea typeface="Times New Roman" panose="02020603050405020304" pitchFamily="18" charset="0"/>
              </a:rPr>
              <a:t>، على دفعتين الاولى بعد</a:t>
            </a:r>
            <a:r>
              <a:rPr lang="en-US" sz="2400" dirty="0">
                <a:latin typeface="Simplified Arabic" panose="02020603050405020304" pitchFamily="18" charset="-78"/>
                <a:ea typeface="Times New Roman" panose="02020603050405020304" pitchFamily="18" charset="0"/>
              </a:rPr>
              <a:t>20  </a:t>
            </a:r>
            <a:r>
              <a:rPr lang="ar-IQ" sz="2400" dirty="0">
                <a:latin typeface="Simplified Arabic" panose="02020603050405020304" pitchFamily="18" charset="-78"/>
                <a:ea typeface="Times New Roman" panose="02020603050405020304" pitchFamily="18" charset="0"/>
              </a:rPr>
              <a:t>يوماً من البزوغ والثانية بعد</a:t>
            </a:r>
            <a:r>
              <a:rPr lang="en-US" sz="2400" dirty="0">
                <a:latin typeface="Simplified Arabic" panose="02020603050405020304" pitchFamily="18" charset="-78"/>
                <a:ea typeface="Times New Roman" panose="02020603050405020304" pitchFamily="18" charset="0"/>
              </a:rPr>
              <a:t>15 </a:t>
            </a:r>
            <a:r>
              <a:rPr lang="ar-IQ" sz="2400" dirty="0">
                <a:latin typeface="Simplified Arabic" panose="02020603050405020304" pitchFamily="18" charset="-78"/>
                <a:ea typeface="Times New Roman" panose="02020603050405020304" pitchFamily="18" charset="0"/>
              </a:rPr>
              <a:t>يوم من الدفعة </a:t>
            </a:r>
            <a:r>
              <a:rPr lang="ar-IQ" sz="2400" dirty="0" smtClean="0">
                <a:latin typeface="Simplified Arabic" panose="02020603050405020304" pitchFamily="18" charset="-78"/>
                <a:ea typeface="Times New Roman" panose="02020603050405020304" pitchFamily="18" charset="0"/>
              </a:rPr>
              <a:t>الأولى.</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416698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4894</TotalTime>
  <Words>2652</Words>
  <Application>Microsoft Office PowerPoint</Application>
  <PresentationFormat>عرض على الشاشة (3:4)‏</PresentationFormat>
  <Paragraphs>687</Paragraphs>
  <Slides>36</Slides>
  <Notes>1</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36</vt:i4>
      </vt:variant>
    </vt:vector>
  </HeadingPairs>
  <TitlesOfParts>
    <vt:vector size="48" baseType="lpstr">
      <vt:lpstr>SimSun-ExtB</vt:lpstr>
      <vt:lpstr>Arial</vt:lpstr>
      <vt:lpstr>Calibri</vt:lpstr>
      <vt:lpstr>Candara</vt:lpstr>
      <vt:lpstr>Diwani Bent</vt:lpstr>
      <vt:lpstr>Diwani Letter</vt:lpstr>
      <vt:lpstr>PT Bold Stars</vt:lpstr>
      <vt:lpstr>Segoe UI Semibold</vt:lpstr>
      <vt:lpstr>Simplified Arabic</vt:lpstr>
      <vt:lpstr>Symbol</vt:lpstr>
      <vt:lpstr>Times New Roman</vt:lpstr>
      <vt:lpstr>شكل موجة</vt:lpstr>
      <vt:lpstr>عرض تقديمي في PowerPoint</vt:lpstr>
      <vt:lpstr>عرض تقديمي في PowerPoint</vt:lpstr>
      <vt:lpstr>عرض تقديمي في PowerPoint</vt:lpstr>
      <vt:lpstr>عرض تقديمي في PowerPoint</vt:lpstr>
      <vt:lpstr>عرض تقديمي في PowerPoint</vt:lpstr>
      <vt:lpstr>المواد وطرائق العمل - موقع التجربة </vt:lpstr>
      <vt:lpstr>عرض تقديمي في PowerPoint</vt:lpstr>
      <vt:lpstr>أُستخدم نظام الالواح المنشقة بتصميم القطاعات الكاملة المعشاة(RCBD) وبثلاثة مكررات. وشغلت فترات الري (كل يومين، كل اربعة أيام ، كل ستة ايام) الالواح الرئيسة .أما الاصناف (بغداد-3، فجر-1، 5018) فشغلت الالواح الثانوية في التجربة. نفذت التجربة بتاريخ 20/7/2016.   تم القيام بعمليات تحسين التربة من حراثة بوساطة محراث مطرحي قلاب (moldboard) حراثتان متعامدتان وبعمق 30 سم. والتنعيم بالأمشاط القرصية ثم عدلت التربة. ثم قسمت ارض التجربة الى ثلاثة مكررات مع ترك مسافة بمقدار 1م بين المكررات. قسم كل مكرر على 9 وحدات تجريبية ذات أبعاد 2×2 م تضمنت الوحدة التجريبية ثلاث خطوط طول كل خط منها 2 م ويفصل بين الخط و الاخر بمسافة 75 سم وبين النبات والأخر20 سم لنباتات الخط الواحد، وضعت ثلاث بذور لكل جورة وبعمق 5 سم وكمية البذار كانت 38 كغم . هـ‾¹ . وتم حساب كثافة النباتات على أساس 66666.66 نبات.هـ‾¹. </vt:lpstr>
      <vt:lpstr>عرض تقديمي في PowerPoint</vt:lpstr>
      <vt:lpstr>- الصفات المدروسة 1-صفات النمو</vt:lpstr>
      <vt:lpstr>اما الصفات التالية فقد تم حسابها على اساس متوسط   10 نباتات تم اخذها عشوائيا لأجراء القياسات والاختبارات عليها  . </vt:lpstr>
      <vt:lpstr>عرض تقديمي في PowerPoint</vt:lpstr>
      <vt:lpstr>3-  الصفات النوعية</vt:lpstr>
      <vt:lpstr>عرض تقديمي في PowerPoint</vt:lpstr>
      <vt:lpstr>النتائج والمناقشة  جدول (1) تأثير فترات الري والاصناف والتداخل بينهما في متوسط أرتفاع النبات (سم) لمحصول الذرة الصفراء. </vt:lpstr>
      <vt:lpstr>جدول (2) تأثير فترات الري والأصناف والتداخل بينهما في متوسط عدد الاوراق(ورقة.نبات-1) لمحصول الذرة الصفراء. </vt:lpstr>
      <vt:lpstr>جدول (3) تأثير فترات الري والاصناف والتداخل بينهما في متوسط قطر الساق (سم) لمحصول الذرة الصفراء.  </vt:lpstr>
      <vt:lpstr>جدول (4) تأثير فترات الري والاصناف والتداخل بينهما في متوسط المساحة الورقية (سم 2) لمحصول الذرة الصفراء. </vt:lpstr>
      <vt:lpstr>جدول (5) تأثير فترات الري والاصناف والتداخل بينهما في متوسط دليل المساحة الورقية (سم 2) لمحصول الذرة الصفراء. </vt:lpstr>
      <vt:lpstr>جدول (6) تأثير فترات الري و الاصناف والتداخل بينهما في متوسط دليل الكلوروفيل الكلي للورقة لمحصول الذرة الصفراء .</vt:lpstr>
      <vt:lpstr>جدول (7) تأثير فترات الري و الاصناف والتداخل بينهما في متوسط فترة النمو الخضري (يوم) لمحصول الذرة الصفراء .</vt:lpstr>
      <vt:lpstr>جدول (8) تأثير فترات الري و الاصناف والتداخل بينهما في متوسط فترة النمو الزهري (يوم) لمحصول الذرة الصفراء . </vt:lpstr>
      <vt:lpstr>جدول (9) تأثير فترات الري والاصناف والتداخل بينهما في متوسط الوزن الخضري الجاف (غم) لمحصول الذرة الصفراء.</vt:lpstr>
      <vt:lpstr>جدول (10) تأثير فترات الري والاصناف والتداخل بينهما في متوسط وزن العرنوص(غم) لمحصول الذرة الصفراء.</vt:lpstr>
      <vt:lpstr>جدول (11) تأثير فترات الري والاصناف والتداخل بينهما في متوسط وزن الحبوب (غم) لمحصول الذرة الصفراء. </vt:lpstr>
      <vt:lpstr>جدول (12) تأثير فترات الري والاصناف والتداخل بينهما في متوسط وزن القالوح (غم.نبات-1) لمحصول الذرة الصفراء.</vt:lpstr>
      <vt:lpstr>جدول (13) تأثير فترات الري والاصناف والتداخل بينهما في متوسط عدد الحبوب (حبة.عرنوص-1) لمحصول الذرة الصفراء.</vt:lpstr>
      <vt:lpstr>جدول (14) تأثير فترات الري والاصناف والتداخل بينهما في متوسط وزن الحبة (غم) لمحصول الذرة الصفراء.</vt:lpstr>
      <vt:lpstr>جدول (15) تأثير فترات الري والاصناف والتداخل بينهما في متوسط الحاصل البايولوجي (طن.هـ-1) لمحصول الذرة الصفراء.</vt:lpstr>
      <vt:lpstr>جدول (16) تأثير فترات الري والاصناف والتداخل بينهما في متوسط حاصل الحبوب (طن.هـ-1) لمحصول الذرة الصفراء.</vt:lpstr>
      <vt:lpstr>جدول (17) تأثير فترات الري والاصناف والتداخل بينهما في متوسط دليل الحصاد(%) لمحصول الذرة الصفراء. </vt:lpstr>
      <vt:lpstr>جدول (18) تأثير فترات الري والاصناف والتداخل بينهما في متوسط النسبة المئوية للزيت (%) لمحصول الذرة الصفراء.</vt:lpstr>
      <vt:lpstr>جدول (19) تأثير فترات الري والاصناف والتداخل بينهما في متوسط النسبة المئوية للبروتين (%) لمحصول الذرة الصفراء.</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ALDHLL</dc:creator>
  <cp:lastModifiedBy>DR.Ahmed Saker 2O14</cp:lastModifiedBy>
  <cp:revision>186</cp:revision>
  <dcterms:created xsi:type="dcterms:W3CDTF">2017-05-08T11:53:28Z</dcterms:created>
  <dcterms:modified xsi:type="dcterms:W3CDTF">2017-06-01T23:24:24Z</dcterms:modified>
</cp:coreProperties>
</file>